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82C"/>
    <a:srgbClr val="6EBD40"/>
    <a:srgbClr val="F4F4F4"/>
    <a:srgbClr val="E87F2B"/>
    <a:srgbClr val="52BB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7" d="100"/>
          <a:sy n="77" d="100"/>
        </p:scale>
        <p:origin x="181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Marieke Aling" userId="2b378585e2a1844a" providerId="LiveId" clId="{0D717D9D-D058-4ACB-9A50-059BA4DD6EE4}"/>
    <pc:docChg chg="custSel modSld">
      <pc:chgData name="Anne-Marieke Aling" userId="2b378585e2a1844a" providerId="LiveId" clId="{0D717D9D-D058-4ACB-9A50-059BA4DD6EE4}" dt="2026-08-22T12:00:08.896" v="3" actId="22"/>
      <pc:docMkLst>
        <pc:docMk/>
      </pc:docMkLst>
      <pc:sldChg chg="addSp delSp mod">
        <pc:chgData name="Anne-Marieke Aling" userId="2b378585e2a1844a" providerId="LiveId" clId="{0D717D9D-D058-4ACB-9A50-059BA4DD6EE4}" dt="2026-08-22T12:00:06.429" v="1" actId="22"/>
        <pc:sldMkLst>
          <pc:docMk/>
          <pc:sldMk cId="4059039465" sldId="256"/>
        </pc:sldMkLst>
        <pc:picChg chg="del">
          <ac:chgData name="Anne-Marieke Aling" userId="2b378585e2a1844a" providerId="LiveId" clId="{0D717D9D-D058-4ACB-9A50-059BA4DD6EE4}" dt="2026-08-22T12:00:05.241" v="0" actId="478"/>
          <ac:picMkLst>
            <pc:docMk/>
            <pc:sldMk cId="4059039465" sldId="256"/>
            <ac:picMk id="4" creationId="{C746BCDB-0AEF-08CE-4DB0-C670DF6A7C57}"/>
          </ac:picMkLst>
        </pc:picChg>
        <pc:picChg chg="add">
          <ac:chgData name="Anne-Marieke Aling" userId="2b378585e2a1844a" providerId="LiveId" clId="{0D717D9D-D058-4ACB-9A50-059BA4DD6EE4}" dt="2026-08-22T12:00:06.429" v="1" actId="22"/>
          <ac:picMkLst>
            <pc:docMk/>
            <pc:sldMk cId="4059039465" sldId="256"/>
            <ac:picMk id="6" creationId="{8363A7C0-1C22-1CA3-B238-AB2FAC9581F3}"/>
          </ac:picMkLst>
        </pc:picChg>
      </pc:sldChg>
      <pc:sldChg chg="addSp delSp mod">
        <pc:chgData name="Anne-Marieke Aling" userId="2b378585e2a1844a" providerId="LiveId" clId="{0D717D9D-D058-4ACB-9A50-059BA4DD6EE4}" dt="2026-08-22T12:00:08.896" v="3" actId="22"/>
        <pc:sldMkLst>
          <pc:docMk/>
          <pc:sldMk cId="2827177749" sldId="257"/>
        </pc:sldMkLst>
        <pc:picChg chg="del">
          <ac:chgData name="Anne-Marieke Aling" userId="2b378585e2a1844a" providerId="LiveId" clId="{0D717D9D-D058-4ACB-9A50-059BA4DD6EE4}" dt="2026-08-22T12:00:07.722" v="2" actId="478"/>
          <ac:picMkLst>
            <pc:docMk/>
            <pc:sldMk cId="2827177749" sldId="257"/>
            <ac:picMk id="4" creationId="{82D1CDB1-73C1-AD48-5132-F72098DEBDA9}"/>
          </ac:picMkLst>
        </pc:picChg>
        <pc:picChg chg="add">
          <ac:chgData name="Anne-Marieke Aling" userId="2b378585e2a1844a" providerId="LiveId" clId="{0D717D9D-D058-4ACB-9A50-059BA4DD6EE4}" dt="2026-08-22T12:00:08.896" v="3" actId="22"/>
          <ac:picMkLst>
            <pc:docMk/>
            <pc:sldMk cId="2827177749" sldId="257"/>
            <ac:picMk id="6" creationId="{86E546A5-2185-AADF-0E53-188D1F2EA47F}"/>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l-NL"/>
              <a:t>Klik om stijl te bewerken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456A3E4B-D685-443D-8B95-8B606BE603D9}" type="datetimeFigureOut">
              <a:rPr lang="nl-NL" smtClean="0"/>
              <a:t>22-8-2026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300108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56A3E4B-D685-443D-8B95-8B606BE603D9}" type="datetimeFigureOut">
              <a:rPr lang="nl-NL" smtClean="0"/>
              <a:t>22-8-2026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2899388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l-NL"/>
              <a:t>Klik om stijl te bewerken</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456A3E4B-D685-443D-8B95-8B606BE603D9}" type="datetimeFigureOut">
              <a:rPr lang="nl-NL" smtClean="0"/>
              <a:t>22-8-2026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1833395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456A3E4B-D685-443D-8B95-8B606BE603D9}" type="datetimeFigureOut">
              <a:rPr lang="nl-NL" smtClean="0"/>
              <a:t>22-8-2026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3039181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l-NL"/>
              <a:t>Klik om stijl te bewerken</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4" name="Content Placeholder 3"/>
          <p:cNvSpPr>
            <a:spLocks noGrp="1"/>
          </p:cNvSpPr>
          <p:nvPr>
            <p:ph sz="half" idx="2"/>
          </p:nvPr>
        </p:nvSpPr>
        <p:spPr>
          <a:xfrm>
            <a:off x="472381" y="3618442"/>
            <a:ext cx="2901255" cy="532218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6" name="Content Placeholder 5"/>
          <p:cNvSpPr>
            <a:spLocks noGrp="1"/>
          </p:cNvSpPr>
          <p:nvPr>
            <p:ph sz="quarter" idx="4"/>
          </p:nvPr>
        </p:nvSpPr>
        <p:spPr>
          <a:xfrm>
            <a:off x="3471863" y="3618442"/>
            <a:ext cx="2915543" cy="532218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456A3E4B-D685-443D-8B95-8B606BE603D9}" type="datetimeFigureOut">
              <a:rPr lang="nl-NL" smtClean="0"/>
              <a:t>22-8-2026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624884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456A3E4B-D685-443D-8B95-8B606BE603D9}" type="datetimeFigureOut">
              <a:rPr lang="nl-NL" smtClean="0"/>
              <a:t>22-8-2026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2084268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6A3E4B-D685-443D-8B95-8B606BE603D9}" type="datetimeFigureOut">
              <a:rPr lang="nl-NL" smtClean="0"/>
              <a:t>22-8-2026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3080441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l-NL"/>
              <a:t>Klik om stijl te bewerken</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456A3E4B-D685-443D-8B95-8B606BE603D9}" type="datetimeFigureOut">
              <a:rPr lang="nl-NL" smtClean="0"/>
              <a:t>22-8-2026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1034555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l-NL"/>
              <a:t>Klik om stijl te bewerken</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456A3E4B-D685-443D-8B95-8B606BE603D9}" type="datetimeFigureOut">
              <a:rPr lang="nl-NL" smtClean="0"/>
              <a:t>22-8-2026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1445271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56A3E4B-D685-443D-8B95-8B606BE603D9}" type="datetimeFigureOut">
              <a:rPr lang="nl-NL" smtClean="0"/>
              <a:t>22-8-2026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1460437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56A3E4B-D685-443D-8B95-8B606BE603D9}" type="datetimeFigureOut">
              <a:rPr lang="nl-NL" smtClean="0"/>
              <a:t>22-8-2026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1607773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56A3E4B-D685-443D-8B95-8B606BE603D9}" type="datetimeFigureOut">
              <a:rPr lang="nl-NL" smtClean="0"/>
              <a:t>22-8-2026</a:t>
            </a:fld>
            <a:endParaRPr lang="nl-NL"/>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586BF102-41F3-449E-B88F-4D7450E0D761}" type="slidenum">
              <a:rPr lang="nl-NL" smtClean="0"/>
              <a:t>‹nr.›</a:t>
            </a:fld>
            <a:endParaRPr lang="nl-NL"/>
          </a:p>
        </p:txBody>
      </p:sp>
    </p:spTree>
    <p:extLst>
      <p:ext uri="{BB962C8B-B14F-4D97-AF65-F5344CB8AC3E}">
        <p14:creationId xmlns:p14="http://schemas.microsoft.com/office/powerpoint/2010/main" val="18327269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5135C556-4CE2-F754-5B5C-9B7C964411F8}"/>
              </a:ext>
            </a:extLst>
          </p:cNvPr>
          <p:cNvSpPr txBox="1">
            <a:spLocks/>
          </p:cNvSpPr>
          <p:nvPr/>
        </p:nvSpPr>
        <p:spPr>
          <a:xfrm>
            <a:off x="518635" y="1186222"/>
            <a:ext cx="5389775" cy="896555"/>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lnSpc>
                <a:spcPct val="100000"/>
              </a:lnSpc>
            </a:pPr>
            <a:br>
              <a:rPr lang="nl-NL" sz="3200" b="1" dirty="0">
                <a:solidFill>
                  <a:srgbClr val="00582C"/>
                </a:solidFill>
                <a:latin typeface="Aptos" panose="020B0004020202020204" pitchFamily="34" charset="0"/>
              </a:rPr>
            </a:br>
            <a:br>
              <a:rPr lang="nl-NL" sz="3200" dirty="0">
                <a:solidFill>
                  <a:srgbClr val="00582C"/>
                </a:solidFill>
                <a:latin typeface="Aptos" panose="020B0004020202020204" pitchFamily="34" charset="0"/>
              </a:rPr>
            </a:br>
            <a:r>
              <a:rPr lang="nl-NL" sz="3200" b="1" dirty="0">
                <a:solidFill>
                  <a:srgbClr val="00582C"/>
                </a:solidFill>
                <a:latin typeface="Aptos" panose="020B0004020202020204" pitchFamily="34" charset="0"/>
              </a:rPr>
              <a:t>BESPREEKKAART #2</a:t>
            </a:r>
          </a:p>
        </p:txBody>
      </p:sp>
      <p:cxnSp>
        <p:nvCxnSpPr>
          <p:cNvPr id="9" name="Rechte verbindingslijn 8">
            <a:extLst>
              <a:ext uri="{FF2B5EF4-FFF2-40B4-BE49-F238E27FC236}">
                <a16:creationId xmlns:a16="http://schemas.microsoft.com/office/drawing/2014/main" id="{F8FAAA90-5864-FA45-33B3-50DECB77DF6A}"/>
              </a:ext>
            </a:extLst>
          </p:cNvPr>
          <p:cNvCxnSpPr>
            <a:cxnSpLocks/>
          </p:cNvCxnSpPr>
          <p:nvPr/>
        </p:nvCxnSpPr>
        <p:spPr>
          <a:xfrm>
            <a:off x="638049" y="3269112"/>
            <a:ext cx="0" cy="896066"/>
          </a:xfrm>
          <a:prstGeom prst="line">
            <a:avLst/>
          </a:prstGeom>
          <a:ln w="1905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7" name="Rechthoek: afgeronde hoeken 16">
            <a:extLst>
              <a:ext uri="{FF2B5EF4-FFF2-40B4-BE49-F238E27FC236}">
                <a16:creationId xmlns:a16="http://schemas.microsoft.com/office/drawing/2014/main" id="{6B3F63A9-F593-30B1-1559-8A3C601C4BBC}"/>
              </a:ext>
            </a:extLst>
          </p:cNvPr>
          <p:cNvSpPr/>
          <p:nvPr/>
        </p:nvSpPr>
        <p:spPr>
          <a:xfrm>
            <a:off x="365457" y="3913094"/>
            <a:ext cx="6127084" cy="5492167"/>
          </a:xfrm>
          <a:prstGeom prst="roundRect">
            <a:avLst>
              <a:gd name="adj" fmla="val 2141"/>
            </a:avLst>
          </a:prstGeom>
          <a:solidFill>
            <a:srgbClr val="F4F4F4"/>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14" name="Rechthoek: afgeronde hoeken 13">
            <a:extLst>
              <a:ext uri="{FF2B5EF4-FFF2-40B4-BE49-F238E27FC236}">
                <a16:creationId xmlns:a16="http://schemas.microsoft.com/office/drawing/2014/main" id="{B871B6CB-3B98-EA44-4FA7-11D4188C6FCD}"/>
              </a:ext>
            </a:extLst>
          </p:cNvPr>
          <p:cNvSpPr/>
          <p:nvPr/>
        </p:nvSpPr>
        <p:spPr>
          <a:xfrm>
            <a:off x="377162" y="2146681"/>
            <a:ext cx="6127084" cy="1528287"/>
          </a:xfrm>
          <a:prstGeom prst="roundRect">
            <a:avLst>
              <a:gd name="adj" fmla="val 7563"/>
            </a:avLst>
          </a:prstGeom>
          <a:solidFill>
            <a:srgbClr val="F4F4F4"/>
          </a:solidFill>
          <a:ln w="19050">
            <a:solidFill>
              <a:schemeClr val="accent6">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latin typeface="Aptos" panose="020B0004020202020204" pitchFamily="34" charset="0"/>
            </a:endParaRPr>
          </a:p>
        </p:txBody>
      </p:sp>
      <p:sp>
        <p:nvSpPr>
          <p:cNvPr id="26" name="Tekstvak 25">
            <a:extLst>
              <a:ext uri="{FF2B5EF4-FFF2-40B4-BE49-F238E27FC236}">
                <a16:creationId xmlns:a16="http://schemas.microsoft.com/office/drawing/2014/main" id="{D5AC62F0-FA49-6069-C2EC-CE0E5BF4297A}"/>
              </a:ext>
            </a:extLst>
          </p:cNvPr>
          <p:cNvSpPr txBox="1"/>
          <p:nvPr/>
        </p:nvSpPr>
        <p:spPr>
          <a:xfrm>
            <a:off x="475488" y="1938093"/>
            <a:ext cx="213520" cy="246221"/>
          </a:xfrm>
          <a:prstGeom prst="rect">
            <a:avLst/>
          </a:prstGeom>
          <a:noFill/>
        </p:spPr>
        <p:txBody>
          <a:bodyPr wrap="none" rtlCol="0">
            <a:spAutoFit/>
          </a:bodyPr>
          <a:lstStyle/>
          <a:p>
            <a:r>
              <a:rPr lang="nl-NL" sz="1000" dirty="0">
                <a:latin typeface="Aptos" panose="020B0004020202020204" pitchFamily="34" charset="0"/>
              </a:rPr>
              <a:t> </a:t>
            </a:r>
          </a:p>
        </p:txBody>
      </p:sp>
      <p:sp>
        <p:nvSpPr>
          <p:cNvPr id="20" name="Tekstvak 19">
            <a:extLst>
              <a:ext uri="{FF2B5EF4-FFF2-40B4-BE49-F238E27FC236}">
                <a16:creationId xmlns:a16="http://schemas.microsoft.com/office/drawing/2014/main" id="{E8577413-0171-1240-375D-87B5A6E0721E}"/>
              </a:ext>
            </a:extLst>
          </p:cNvPr>
          <p:cNvSpPr txBox="1"/>
          <p:nvPr/>
        </p:nvSpPr>
        <p:spPr>
          <a:xfrm>
            <a:off x="565753" y="2271642"/>
            <a:ext cx="5744463" cy="1508105"/>
          </a:xfrm>
          <a:prstGeom prst="rect">
            <a:avLst/>
          </a:prstGeom>
          <a:noFill/>
        </p:spPr>
        <p:txBody>
          <a:bodyPr wrap="square" rtlCol="0">
            <a:spAutoFit/>
          </a:bodyPr>
          <a:lstStyle/>
          <a:p>
            <a:r>
              <a:rPr lang="nl-NL" b="1" dirty="0">
                <a:solidFill>
                  <a:srgbClr val="00582C"/>
                </a:solidFill>
                <a:latin typeface="Aptos" panose="020B0004020202020204" pitchFamily="34" charset="0"/>
              </a:rPr>
              <a:t>Vraag</a:t>
            </a:r>
            <a:br>
              <a:rPr lang="nl-NL" sz="800" b="1" dirty="0">
                <a:solidFill>
                  <a:srgbClr val="00582C"/>
                </a:solidFill>
                <a:latin typeface="Aptos" panose="020B0004020202020204" pitchFamily="34" charset="0"/>
              </a:rPr>
            </a:br>
            <a:endParaRPr lang="nl-NL" sz="800" b="1" dirty="0">
              <a:solidFill>
                <a:srgbClr val="00582C"/>
              </a:solidFill>
              <a:latin typeface="Aptos" panose="020B0004020202020204" pitchFamily="34" charset="0"/>
            </a:endParaRPr>
          </a:p>
          <a:p>
            <a:r>
              <a:rPr lang="nl-NL" sz="1600" dirty="0">
                <a:latin typeface="Aptos" panose="020B0004020202020204" pitchFamily="34" charset="0"/>
              </a:rPr>
              <a:t>Waarom is onnodig en/of onjuist handschoenengebruik juist </a:t>
            </a:r>
            <a:r>
              <a:rPr lang="nl-NL" sz="1600" u="sng" dirty="0">
                <a:latin typeface="Aptos" panose="020B0004020202020204" pitchFamily="34" charset="0"/>
              </a:rPr>
              <a:t>risico verhogend</a:t>
            </a:r>
            <a:r>
              <a:rPr lang="nl-NL" sz="1600" dirty="0">
                <a:latin typeface="Aptos" panose="020B0004020202020204" pitchFamily="34" charset="0"/>
              </a:rPr>
              <a:t> voor de patiënt én jezelf op het krijgen van een infectie?</a:t>
            </a:r>
            <a:br>
              <a:rPr lang="nl-NL" dirty="0">
                <a:latin typeface="Aptos" panose="020B0004020202020204" pitchFamily="34" charset="0"/>
              </a:rPr>
            </a:br>
            <a:endParaRPr lang="nl-NL" dirty="0">
              <a:latin typeface="Aptos" panose="020B0004020202020204" pitchFamily="34" charset="0"/>
            </a:endParaRPr>
          </a:p>
        </p:txBody>
      </p:sp>
      <p:sp>
        <p:nvSpPr>
          <p:cNvPr id="60" name="Tekstvak 59">
            <a:extLst>
              <a:ext uri="{FF2B5EF4-FFF2-40B4-BE49-F238E27FC236}">
                <a16:creationId xmlns:a16="http://schemas.microsoft.com/office/drawing/2014/main" id="{1A0F277F-FDE7-A057-6434-181D4BFA8E46}"/>
              </a:ext>
            </a:extLst>
          </p:cNvPr>
          <p:cNvSpPr txBox="1"/>
          <p:nvPr/>
        </p:nvSpPr>
        <p:spPr>
          <a:xfrm>
            <a:off x="4048105" y="187692"/>
            <a:ext cx="2422202" cy="830997"/>
          </a:xfrm>
          <a:prstGeom prst="rect">
            <a:avLst/>
          </a:prstGeom>
          <a:noFill/>
        </p:spPr>
        <p:txBody>
          <a:bodyPr wrap="none" rtlCol="0">
            <a:spAutoFit/>
          </a:bodyPr>
          <a:lstStyle/>
          <a:p>
            <a:br>
              <a:rPr lang="nl-NL" sz="1600" dirty="0">
                <a:latin typeface="Aptos" panose="020B0004020202020204" pitchFamily="34" charset="0"/>
              </a:rPr>
            </a:br>
            <a:br>
              <a:rPr lang="nl-NL" sz="1600" dirty="0">
                <a:solidFill>
                  <a:srgbClr val="00582C"/>
                </a:solidFill>
                <a:latin typeface="Aptos" panose="020B0004020202020204" pitchFamily="34" charset="0"/>
              </a:rPr>
            </a:br>
            <a:r>
              <a:rPr lang="nl-NL" sz="1600" dirty="0">
                <a:solidFill>
                  <a:srgbClr val="00582C"/>
                </a:solidFill>
                <a:latin typeface="Aptos" panose="020B0004020202020204" pitchFamily="34" charset="0"/>
              </a:rPr>
              <a:t>Handschoenen in de zorg</a:t>
            </a:r>
          </a:p>
        </p:txBody>
      </p:sp>
      <p:pic>
        <p:nvPicPr>
          <p:cNvPr id="7" name="Afbeelding 6" descr="Afbeelding met Graphics, groen, creativiteit&#10;&#10;Door AI gegenereerde inhoud is mogelijk onjuist.">
            <a:extLst>
              <a:ext uri="{FF2B5EF4-FFF2-40B4-BE49-F238E27FC236}">
                <a16:creationId xmlns:a16="http://schemas.microsoft.com/office/drawing/2014/main" id="{1DD78952-CE00-FDC7-471C-7D6F4AF810CA}"/>
              </a:ext>
            </a:extLst>
          </p:cNvPr>
          <p:cNvPicPr>
            <a:picLocks noChangeAspect="1"/>
          </p:cNvPicPr>
          <p:nvPr/>
        </p:nvPicPr>
        <p:blipFill>
          <a:blip r:embed="rId2">
            <a:alphaModFix amt="5000"/>
            <a:extLst>
              <a:ext uri="{BEBA8EAE-BF5A-486C-A8C5-ECC9F3942E4B}">
                <a14:imgProps xmlns:a14="http://schemas.microsoft.com/office/drawing/2010/main">
                  <a14:imgLayer r:embed="rId3">
                    <a14:imgEffect>
                      <a14:backgroundRemoval t="1252" b="96245" l="4698" r="97315">
                        <a14:foregroundMark x1="80537" y1="7928" x2="80537" y2="7928"/>
                        <a14:foregroundMark x1="96141" y1="4451" x2="96141" y2="4451"/>
                        <a14:foregroundMark x1="97651" y1="1252" x2="97651" y2="1252"/>
                        <a14:foregroundMark x1="13087" y1="93880" x2="13087" y2="93880"/>
                        <a14:foregroundMark x1="4698" y1="96245" x2="4698" y2="96245"/>
                      </a14:backgroundRemoval>
                    </a14:imgEffect>
                  </a14:imgLayer>
                </a14:imgProps>
              </a:ext>
              <a:ext uri="{28A0092B-C50C-407E-A947-70E740481C1C}">
                <a14:useLocalDpi xmlns:a14="http://schemas.microsoft.com/office/drawing/2010/main" val="0"/>
              </a:ext>
            </a:extLst>
          </a:blip>
          <a:stretch>
            <a:fillRect/>
          </a:stretch>
        </p:blipFill>
        <p:spPr>
          <a:xfrm>
            <a:off x="3302433" y="6068194"/>
            <a:ext cx="3080893" cy="3716715"/>
          </a:xfrm>
          <a:prstGeom prst="rect">
            <a:avLst/>
          </a:prstGeom>
        </p:spPr>
      </p:pic>
      <p:pic>
        <p:nvPicPr>
          <p:cNvPr id="3" name="Afbeelding 2" descr="Afbeelding met Medische apparatuur, verbruiksartikelen voor kantoor, medisch, Kantoorinstrument&#10;&#10;Door AI gegenereerde inhoud is mogelijk onjuist.">
            <a:extLst>
              <a:ext uri="{FF2B5EF4-FFF2-40B4-BE49-F238E27FC236}">
                <a16:creationId xmlns:a16="http://schemas.microsoft.com/office/drawing/2014/main" id="{4DEA9859-7C71-DF96-94E1-5641CE2BE21D}"/>
              </a:ext>
            </a:extLst>
          </p:cNvPr>
          <p:cNvPicPr>
            <a:picLocks noChangeAspect="1"/>
          </p:cNvPicPr>
          <p:nvPr/>
        </p:nvPicPr>
        <p:blipFill>
          <a:blip r:embed="rId4">
            <a:duotone>
              <a:schemeClr val="accent3">
                <a:shade val="45000"/>
                <a:satMod val="135000"/>
              </a:schemeClr>
              <a:prstClr val="white"/>
            </a:duotone>
            <a:alphaModFix amt="70000"/>
            <a:extLst>
              <a:ext uri="{28A0092B-C50C-407E-A947-70E740481C1C}">
                <a14:useLocalDpi xmlns:a14="http://schemas.microsoft.com/office/drawing/2010/main" val="0"/>
              </a:ext>
            </a:extLst>
          </a:blip>
          <a:stretch>
            <a:fillRect/>
          </a:stretch>
        </p:blipFill>
        <p:spPr>
          <a:xfrm>
            <a:off x="582248" y="4583403"/>
            <a:ext cx="5691864" cy="3415118"/>
          </a:xfrm>
          <a:prstGeom prst="rect">
            <a:avLst/>
          </a:prstGeom>
        </p:spPr>
      </p:pic>
      <p:sp>
        <p:nvSpPr>
          <p:cNvPr id="59" name="Tekstvak 58">
            <a:extLst>
              <a:ext uri="{FF2B5EF4-FFF2-40B4-BE49-F238E27FC236}">
                <a16:creationId xmlns:a16="http://schemas.microsoft.com/office/drawing/2014/main" id="{6F71AC0F-1D76-EF74-C719-80192890C112}"/>
              </a:ext>
            </a:extLst>
          </p:cNvPr>
          <p:cNvSpPr txBox="1"/>
          <p:nvPr/>
        </p:nvSpPr>
        <p:spPr>
          <a:xfrm>
            <a:off x="377162" y="9397166"/>
            <a:ext cx="5764720" cy="246221"/>
          </a:xfrm>
          <a:prstGeom prst="rect">
            <a:avLst/>
          </a:prstGeom>
          <a:noFill/>
        </p:spPr>
        <p:txBody>
          <a:bodyPr wrap="none" rtlCol="0">
            <a:spAutoFit/>
          </a:bodyPr>
          <a:lstStyle/>
          <a:p>
            <a:r>
              <a:rPr lang="nl-NL" sz="1000" dirty="0">
                <a:solidFill>
                  <a:srgbClr val="00582C"/>
                </a:solidFill>
                <a:latin typeface="Aptos" panose="020B0004020202020204" pitchFamily="34" charset="0"/>
              </a:rPr>
              <a:t>GreenTeam Infectiepreventie Toolkit Handschoenen                                           </a:t>
            </a:r>
            <a:r>
              <a:rPr lang="nl-NL" sz="1000" dirty="0">
                <a:solidFill>
                  <a:schemeClr val="bg1">
                    <a:lumMod val="75000"/>
                  </a:schemeClr>
                </a:solidFill>
                <a:latin typeface="Aptos" panose="020B0004020202020204" pitchFamily="34" charset="0"/>
              </a:rPr>
              <a:t>©2026 InfectionPreventionist</a:t>
            </a:r>
          </a:p>
        </p:txBody>
      </p:sp>
      <p:pic>
        <p:nvPicPr>
          <p:cNvPr id="6" name="Afbeelding 5" descr="Afbeelding met tekst, logo, Lettertype, Graphics&#10;&#10;Door AI gegenereerde inhoud is mogelijk onjuist.">
            <a:extLst>
              <a:ext uri="{FF2B5EF4-FFF2-40B4-BE49-F238E27FC236}">
                <a16:creationId xmlns:a16="http://schemas.microsoft.com/office/drawing/2014/main" id="{8363A7C0-1C22-1CA3-B238-AB2FAC9581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2354" y="62274"/>
            <a:ext cx="2647542" cy="1181347"/>
          </a:xfrm>
          <a:prstGeom prst="rect">
            <a:avLst/>
          </a:prstGeom>
        </p:spPr>
      </p:pic>
    </p:spTree>
    <p:extLst>
      <p:ext uri="{BB962C8B-B14F-4D97-AF65-F5344CB8AC3E}">
        <p14:creationId xmlns:p14="http://schemas.microsoft.com/office/powerpoint/2010/main" val="4059039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kstvak 19">
            <a:extLst>
              <a:ext uri="{FF2B5EF4-FFF2-40B4-BE49-F238E27FC236}">
                <a16:creationId xmlns:a16="http://schemas.microsoft.com/office/drawing/2014/main" id="{E8577413-0171-1240-375D-87B5A6E0721E}"/>
              </a:ext>
            </a:extLst>
          </p:cNvPr>
          <p:cNvSpPr txBox="1"/>
          <p:nvPr/>
        </p:nvSpPr>
        <p:spPr>
          <a:xfrm>
            <a:off x="475488" y="1800242"/>
            <a:ext cx="5911024" cy="2677656"/>
          </a:xfrm>
          <a:prstGeom prst="rect">
            <a:avLst/>
          </a:prstGeom>
          <a:noFill/>
        </p:spPr>
        <p:txBody>
          <a:bodyPr wrap="square" rtlCol="0">
            <a:spAutoFit/>
          </a:bodyPr>
          <a:lstStyle/>
          <a:p>
            <a:r>
              <a:rPr lang="nl-NL" b="1" dirty="0">
                <a:latin typeface="Aptos" panose="020B0004020202020204" pitchFamily="34" charset="0"/>
              </a:rPr>
              <a:t>Antwoord</a:t>
            </a:r>
            <a:br>
              <a:rPr lang="nl-NL" dirty="0">
                <a:latin typeface="Aptos" panose="020B0004020202020204" pitchFamily="34" charset="0"/>
              </a:rPr>
            </a:br>
            <a:r>
              <a:rPr lang="nl-NL" sz="1500" dirty="0">
                <a:latin typeface="Aptos" panose="020B0004020202020204" pitchFamily="34" charset="0"/>
              </a:rPr>
              <a:t>Uit de literatuur blijkt dat handschoenen vaak als vervanger van handhygiëne worden gebruikt. Hoe meer handschoenen er worden gebruikt, hoe minder goed handhygiëne wordt toegepast. Hierdoor kunnen micro-organismen vanaf je handen verspreiden naar zowel de patiënt als jezelf.</a:t>
            </a:r>
          </a:p>
          <a:p>
            <a:endParaRPr lang="nl-NL" sz="1500" dirty="0">
              <a:latin typeface="Aptos" panose="020B0004020202020204" pitchFamily="34" charset="0"/>
            </a:endParaRPr>
          </a:p>
          <a:p>
            <a:r>
              <a:rPr lang="nl-NL" sz="1500" dirty="0">
                <a:latin typeface="Aptos" panose="020B0004020202020204" pitchFamily="34" charset="0"/>
              </a:rPr>
              <a:t>Daarnaast zijn er andere manieren waarop handschoenen vaak incorrect worden gebruikt. In de tabel worden enkele voorbeelden gegeven met de bijbehorende risico’s voor jezelf en de patiënt (bespreek er bijvoorbeeld drie).</a:t>
            </a:r>
          </a:p>
        </p:txBody>
      </p:sp>
      <p:sp>
        <p:nvSpPr>
          <p:cNvPr id="23" name="AutoShape 2">
            <a:extLst>
              <a:ext uri="{FF2B5EF4-FFF2-40B4-BE49-F238E27FC236}">
                <a16:creationId xmlns:a16="http://schemas.microsoft.com/office/drawing/2014/main" id="{3EB80BAF-C183-24F2-7805-D1F21E410063}"/>
              </a:ext>
            </a:extLst>
          </p:cNvPr>
          <p:cNvSpPr>
            <a:spLocks noChangeAspect="1" noChangeArrowheads="1"/>
          </p:cNvSpPr>
          <p:nvPr/>
        </p:nvSpPr>
        <p:spPr bwMode="auto">
          <a:xfrm>
            <a:off x="3276600" y="43676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26" name="Tekstvak 25">
            <a:extLst>
              <a:ext uri="{FF2B5EF4-FFF2-40B4-BE49-F238E27FC236}">
                <a16:creationId xmlns:a16="http://schemas.microsoft.com/office/drawing/2014/main" id="{D5AC62F0-FA49-6069-C2EC-CE0E5BF4297A}"/>
              </a:ext>
            </a:extLst>
          </p:cNvPr>
          <p:cNvSpPr txBox="1"/>
          <p:nvPr/>
        </p:nvSpPr>
        <p:spPr>
          <a:xfrm>
            <a:off x="475488" y="1628812"/>
            <a:ext cx="213520" cy="246221"/>
          </a:xfrm>
          <a:prstGeom prst="rect">
            <a:avLst/>
          </a:prstGeom>
          <a:noFill/>
        </p:spPr>
        <p:txBody>
          <a:bodyPr wrap="none" rtlCol="0">
            <a:spAutoFit/>
          </a:bodyPr>
          <a:lstStyle/>
          <a:p>
            <a:r>
              <a:rPr lang="nl-NL" sz="1000" dirty="0"/>
              <a:t> </a:t>
            </a:r>
          </a:p>
        </p:txBody>
      </p:sp>
      <p:sp>
        <p:nvSpPr>
          <p:cNvPr id="3" name="Rechthoek: afgeronde hoeken 2">
            <a:extLst>
              <a:ext uri="{FF2B5EF4-FFF2-40B4-BE49-F238E27FC236}">
                <a16:creationId xmlns:a16="http://schemas.microsoft.com/office/drawing/2014/main" id="{3F9F3471-A464-E7C2-B592-9F7E2E940F8B}"/>
              </a:ext>
            </a:extLst>
          </p:cNvPr>
          <p:cNvSpPr/>
          <p:nvPr/>
        </p:nvSpPr>
        <p:spPr>
          <a:xfrm>
            <a:off x="365457" y="1628812"/>
            <a:ext cx="6127084" cy="7768354"/>
          </a:xfrm>
          <a:prstGeom prst="roundRect">
            <a:avLst>
              <a:gd name="adj" fmla="val 2141"/>
            </a:avLst>
          </a:prstGeom>
          <a:noFill/>
          <a:ln w="19050">
            <a:solidFill>
              <a:schemeClr val="accent6">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aphicFrame>
        <p:nvGraphicFramePr>
          <p:cNvPr id="2" name="Tabel 6">
            <a:extLst>
              <a:ext uri="{FF2B5EF4-FFF2-40B4-BE49-F238E27FC236}">
                <a16:creationId xmlns:a16="http://schemas.microsoft.com/office/drawing/2014/main" id="{3A187198-B192-54B1-5AD8-489150071069}"/>
              </a:ext>
            </a:extLst>
          </p:cNvPr>
          <p:cNvGraphicFramePr>
            <a:graphicFrameLocks noGrp="1"/>
          </p:cNvGraphicFramePr>
          <p:nvPr>
            <p:extLst>
              <p:ext uri="{D42A27DB-BD31-4B8C-83A1-F6EECF244321}">
                <p14:modId xmlns:p14="http://schemas.microsoft.com/office/powerpoint/2010/main" val="3153542480"/>
              </p:ext>
            </p:extLst>
          </p:nvPr>
        </p:nvGraphicFramePr>
        <p:xfrm>
          <a:off x="471486" y="4624063"/>
          <a:ext cx="5915026" cy="4439920"/>
        </p:xfrm>
        <a:graphic>
          <a:graphicData uri="http://schemas.openxmlformats.org/drawingml/2006/table">
            <a:tbl>
              <a:tblPr firstRow="1" bandRow="1">
                <a:tableStyleId>{93296810-A885-4BE3-A3E7-6D5BEEA58F35}</a:tableStyleId>
              </a:tblPr>
              <a:tblGrid>
                <a:gridCol w="2957513">
                  <a:extLst>
                    <a:ext uri="{9D8B030D-6E8A-4147-A177-3AD203B41FA5}">
                      <a16:colId xmlns:a16="http://schemas.microsoft.com/office/drawing/2014/main" val="2788487397"/>
                    </a:ext>
                  </a:extLst>
                </a:gridCol>
                <a:gridCol w="2957513">
                  <a:extLst>
                    <a:ext uri="{9D8B030D-6E8A-4147-A177-3AD203B41FA5}">
                      <a16:colId xmlns:a16="http://schemas.microsoft.com/office/drawing/2014/main" val="424734948"/>
                    </a:ext>
                  </a:extLst>
                </a:gridCol>
              </a:tblGrid>
              <a:tr h="370840">
                <a:tc>
                  <a:txBody>
                    <a:bodyPr/>
                    <a:lstStyle/>
                    <a:p>
                      <a:r>
                        <a:rPr lang="nl-NL" sz="1100" dirty="0"/>
                        <a:t>Handeling</a:t>
                      </a:r>
                    </a:p>
                  </a:txBody>
                  <a:tcPr/>
                </a:tc>
                <a:tc>
                  <a:txBody>
                    <a:bodyPr/>
                    <a:lstStyle/>
                    <a:p>
                      <a:r>
                        <a:rPr lang="nl-NL" sz="1100" dirty="0"/>
                        <a:t>Infectierisico</a:t>
                      </a:r>
                    </a:p>
                  </a:txBody>
                  <a:tcPr/>
                </a:tc>
                <a:extLst>
                  <a:ext uri="{0D108BD9-81ED-4DB2-BD59-A6C34878D82A}">
                    <a16:rowId xmlns:a16="http://schemas.microsoft.com/office/drawing/2014/main" val="50195428"/>
                  </a:ext>
                </a:extLst>
              </a:tr>
              <a:tr h="370840">
                <a:tc>
                  <a:txBody>
                    <a:bodyPr/>
                    <a:lstStyle/>
                    <a:p>
                      <a:r>
                        <a:rPr lang="nl-NL" sz="1100" dirty="0"/>
                        <a:t>Dezelfde handschoenen bij meerdere patiënten dragen</a:t>
                      </a:r>
                    </a:p>
                  </a:txBody>
                  <a:tcPr/>
                </a:tc>
                <a:tc>
                  <a:txBody>
                    <a:bodyPr/>
                    <a:lstStyle/>
                    <a:p>
                      <a:r>
                        <a:rPr lang="nl-NL" sz="1100" dirty="0"/>
                        <a:t>Verspreiden van pathogene micro-organismen van de ene patiënt naar de andere</a:t>
                      </a:r>
                    </a:p>
                  </a:txBody>
                  <a:tcPr/>
                </a:tc>
                <a:extLst>
                  <a:ext uri="{0D108BD9-81ED-4DB2-BD59-A6C34878D82A}">
                    <a16:rowId xmlns:a16="http://schemas.microsoft.com/office/drawing/2014/main" val="1847660971"/>
                  </a:ext>
                </a:extLst>
              </a:tr>
              <a:tr h="370840">
                <a:tc>
                  <a:txBody>
                    <a:bodyPr/>
                    <a:lstStyle/>
                    <a:p>
                      <a:r>
                        <a:rPr lang="nl-NL" sz="1100" dirty="0"/>
                        <a:t>Handschoenen te lang dragen (langer dan 20 minuten) </a:t>
                      </a:r>
                    </a:p>
                  </a:txBody>
                  <a:tcPr/>
                </a:tc>
                <a:tc>
                  <a:txBody>
                    <a:bodyPr/>
                    <a:lstStyle/>
                    <a:p>
                      <a:r>
                        <a:rPr lang="nl-NL" sz="1100" dirty="0"/>
                        <a:t>In handschoenen zitten kleine gaatjes die groter worden naarmate je ze langer draagt. Risico dat jouw handen besmet raken.</a:t>
                      </a:r>
                    </a:p>
                  </a:txBody>
                  <a:tcPr/>
                </a:tc>
                <a:extLst>
                  <a:ext uri="{0D108BD9-81ED-4DB2-BD59-A6C34878D82A}">
                    <a16:rowId xmlns:a16="http://schemas.microsoft.com/office/drawing/2014/main" val="1228713378"/>
                  </a:ext>
                </a:extLst>
              </a:tr>
              <a:tr h="370840">
                <a:tc>
                  <a:txBody>
                    <a:bodyPr/>
                    <a:lstStyle/>
                    <a:p>
                      <a:r>
                        <a:rPr lang="nl-NL" sz="1100" dirty="0"/>
                        <a:t>Dezelfde handschoenen dragen tijdens een vuile en schone handeling bij dezelfde patiënt</a:t>
                      </a:r>
                    </a:p>
                  </a:txBody>
                  <a:tcPr/>
                </a:tc>
                <a:tc>
                  <a:txBody>
                    <a:bodyPr/>
                    <a:lstStyle/>
                    <a:p>
                      <a:r>
                        <a:rPr lang="nl-NL" sz="1100" dirty="0"/>
                        <a:t>Pathogene micro-organismen verspreiden vanuit een vuil gebied (bv. wond) naar een schoon gebied (bv. intravasale katheter).</a:t>
                      </a:r>
                    </a:p>
                  </a:txBody>
                  <a:tcPr/>
                </a:tc>
                <a:extLst>
                  <a:ext uri="{0D108BD9-81ED-4DB2-BD59-A6C34878D82A}">
                    <a16:rowId xmlns:a16="http://schemas.microsoft.com/office/drawing/2014/main" val="668231809"/>
                  </a:ext>
                </a:extLst>
              </a:tr>
              <a:tr h="370840">
                <a:tc>
                  <a:txBody>
                    <a:bodyPr/>
                    <a:lstStyle/>
                    <a:p>
                      <a:r>
                        <a:rPr lang="nl-NL" sz="1100" dirty="0"/>
                        <a:t>De omgeving aanraken met handschoenen aan</a:t>
                      </a:r>
                    </a:p>
                  </a:txBody>
                  <a:tcPr/>
                </a:tc>
                <a:tc>
                  <a:txBody>
                    <a:bodyPr/>
                    <a:lstStyle/>
                    <a:p>
                      <a:r>
                        <a:rPr lang="nl-NL" sz="1100" dirty="0"/>
                        <a:t>Pathogene micro-organismen vanuit de omgeving verspreiden naar de patiënt, óf pathogene micro-organismen van de patiënt verspreiden naar de omgeving.</a:t>
                      </a:r>
                    </a:p>
                  </a:txBody>
                  <a:tcPr/>
                </a:tc>
                <a:extLst>
                  <a:ext uri="{0D108BD9-81ED-4DB2-BD59-A6C34878D82A}">
                    <a16:rowId xmlns:a16="http://schemas.microsoft.com/office/drawing/2014/main" val="414841317"/>
                  </a:ext>
                </a:extLst>
              </a:tr>
              <a:tr h="370840">
                <a:tc>
                  <a:txBody>
                    <a:bodyPr/>
                    <a:lstStyle/>
                    <a:p>
                      <a:r>
                        <a:rPr lang="nl-NL" sz="1100" dirty="0"/>
                        <a:t>Geen handhygiëne toepassen vóór aantrekken van handschoenen</a:t>
                      </a:r>
                    </a:p>
                  </a:txBody>
                  <a:tcPr/>
                </a:tc>
                <a:tc>
                  <a:txBody>
                    <a:bodyPr/>
                    <a:lstStyle/>
                    <a:p>
                      <a:r>
                        <a:rPr lang="nl-NL" sz="1100" dirty="0"/>
                        <a:t>Handschoenen met ‘vuile’ handen pakken en zo pathogene micro-organismen verspreiden naar de patiënt</a:t>
                      </a:r>
                    </a:p>
                  </a:txBody>
                  <a:tcPr/>
                </a:tc>
                <a:extLst>
                  <a:ext uri="{0D108BD9-81ED-4DB2-BD59-A6C34878D82A}">
                    <a16:rowId xmlns:a16="http://schemas.microsoft.com/office/drawing/2014/main" val="2664286625"/>
                  </a:ext>
                </a:extLst>
              </a:tr>
              <a:tr h="370840">
                <a:tc>
                  <a:txBody>
                    <a:bodyPr/>
                    <a:lstStyle/>
                    <a:p>
                      <a:r>
                        <a:rPr lang="nl-NL" sz="1100" dirty="0"/>
                        <a:t>Geen handhygiëne toepassen ná uittrekken van handschoenen</a:t>
                      </a:r>
                    </a:p>
                  </a:txBody>
                  <a:tcPr/>
                </a:tc>
                <a:tc>
                  <a:txBody>
                    <a:bodyPr/>
                    <a:lstStyle/>
                    <a:p>
                      <a:r>
                        <a:rPr lang="nl-NL" sz="1100" dirty="0"/>
                        <a:t>Pathogene micro-organismen verspreiden naar jezelf doordat handen van zorgprofessionals vaak besmet raken tijdens het uittrekken van handschoenen. Ook beschermen handschoenen niet volledig tegen contact met micro-organismen (zie punt 2). </a:t>
                      </a:r>
                    </a:p>
                  </a:txBody>
                  <a:tcPr/>
                </a:tc>
                <a:extLst>
                  <a:ext uri="{0D108BD9-81ED-4DB2-BD59-A6C34878D82A}">
                    <a16:rowId xmlns:a16="http://schemas.microsoft.com/office/drawing/2014/main" val="4263843809"/>
                  </a:ext>
                </a:extLst>
              </a:tr>
            </a:tbl>
          </a:graphicData>
        </a:graphic>
      </p:graphicFrame>
      <p:sp>
        <p:nvSpPr>
          <p:cNvPr id="8" name="Tekstvak 7">
            <a:extLst>
              <a:ext uri="{FF2B5EF4-FFF2-40B4-BE49-F238E27FC236}">
                <a16:creationId xmlns:a16="http://schemas.microsoft.com/office/drawing/2014/main" id="{5AF01AD0-1180-C0D7-9D5C-5BEBD4C43B4F}"/>
              </a:ext>
            </a:extLst>
          </p:cNvPr>
          <p:cNvSpPr txBox="1"/>
          <p:nvPr/>
        </p:nvSpPr>
        <p:spPr>
          <a:xfrm>
            <a:off x="377162" y="9397166"/>
            <a:ext cx="5764720" cy="246221"/>
          </a:xfrm>
          <a:prstGeom prst="rect">
            <a:avLst/>
          </a:prstGeom>
          <a:noFill/>
        </p:spPr>
        <p:txBody>
          <a:bodyPr wrap="none" rtlCol="0">
            <a:spAutoFit/>
          </a:bodyPr>
          <a:lstStyle/>
          <a:p>
            <a:r>
              <a:rPr lang="nl-NL" sz="1000" dirty="0">
                <a:solidFill>
                  <a:srgbClr val="00582C"/>
                </a:solidFill>
                <a:latin typeface="Aptos" panose="020B0004020202020204" pitchFamily="34" charset="0"/>
              </a:rPr>
              <a:t>GreenTeam Infectiepreventie Toolkit Handschoenen                                           </a:t>
            </a:r>
            <a:r>
              <a:rPr lang="nl-NL" sz="1000" dirty="0">
                <a:solidFill>
                  <a:schemeClr val="bg1">
                    <a:lumMod val="75000"/>
                  </a:schemeClr>
                </a:solidFill>
                <a:latin typeface="Aptos" panose="020B0004020202020204" pitchFamily="34" charset="0"/>
              </a:rPr>
              <a:t>©2026 InfectionPreventionist</a:t>
            </a:r>
          </a:p>
        </p:txBody>
      </p:sp>
      <p:pic>
        <p:nvPicPr>
          <p:cNvPr id="6" name="Afbeelding 5" descr="Afbeelding met tekst, logo, Lettertype, Graphics&#10;&#10;Door AI gegenereerde inhoud is mogelijk onjuist.">
            <a:extLst>
              <a:ext uri="{FF2B5EF4-FFF2-40B4-BE49-F238E27FC236}">
                <a16:creationId xmlns:a16="http://schemas.microsoft.com/office/drawing/2014/main" id="{86E546A5-2185-AADF-0E53-188D1F2EA4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354" y="62274"/>
            <a:ext cx="2647542" cy="1181347"/>
          </a:xfrm>
          <a:prstGeom prst="rect">
            <a:avLst/>
          </a:prstGeom>
        </p:spPr>
      </p:pic>
    </p:spTree>
    <p:extLst>
      <p:ext uri="{BB962C8B-B14F-4D97-AF65-F5344CB8AC3E}">
        <p14:creationId xmlns:p14="http://schemas.microsoft.com/office/powerpoint/2010/main" val="2827177749"/>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133</TotalTime>
  <Words>303</Words>
  <Application>Microsoft Office PowerPoint</Application>
  <PresentationFormat>A4 (210 x 297 mm)</PresentationFormat>
  <Paragraphs>25</Paragraphs>
  <Slides>2</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vt:i4>
      </vt:variant>
    </vt:vector>
  </HeadingPairs>
  <TitlesOfParts>
    <vt:vector size="7" baseType="lpstr">
      <vt:lpstr>Aptos</vt:lpstr>
      <vt:lpstr>Arial</vt:lpstr>
      <vt:lpstr>Calibri</vt:lpstr>
      <vt:lpstr>Calibri Light</vt:lpstr>
      <vt:lpstr>Kantoorthema</vt:lpstr>
      <vt:lpstr>PowerPoint-presentatie</vt:lpstr>
      <vt:lpstr>PowerPoint-presentatie</vt:lpstr>
    </vt:vector>
  </TitlesOfParts>
  <Company>Noordwest Ziekenhuisgroep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Aling, Anne-Marieke</dc:creator>
  <cp:lastModifiedBy>Anne-Marieke Aling</cp:lastModifiedBy>
  <cp:revision>27</cp:revision>
  <dcterms:created xsi:type="dcterms:W3CDTF">2023-05-16T13:58:24Z</dcterms:created>
  <dcterms:modified xsi:type="dcterms:W3CDTF">2026-08-22T12:00:14Z</dcterms:modified>
</cp:coreProperties>
</file>