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C"/>
    <a:srgbClr val="6EBD40"/>
    <a:srgbClr val="F4F4F4"/>
    <a:srgbClr val="E87F2B"/>
    <a:srgbClr val="52B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E20B9-33DA-43B9-B83B-CA507BAF4170}" v="2" dt="2026-08-18T12:15:05.550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8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Marieke Aling" userId="2b378585e2a1844a" providerId="LiveId" clId="{0D717D9D-D058-4ACB-9A50-059BA4DD6EE4}"/>
    <pc:docChg chg="custSel delSld modSld">
      <pc:chgData name="Anne-Marieke Aling" userId="2b378585e2a1844a" providerId="LiveId" clId="{0D717D9D-D058-4ACB-9A50-059BA4DD6EE4}" dt="2026-08-22T12:00:16.711" v="29" actId="22"/>
      <pc:docMkLst>
        <pc:docMk/>
      </pc:docMkLst>
      <pc:sldChg chg="addSp delSp modSp mod">
        <pc:chgData name="Anne-Marieke Aling" userId="2b378585e2a1844a" providerId="LiveId" clId="{0D717D9D-D058-4ACB-9A50-059BA4DD6EE4}" dt="2026-08-22T12:00:16.711" v="29" actId="22"/>
        <pc:sldMkLst>
          <pc:docMk/>
          <pc:sldMk cId="4059039465" sldId="256"/>
        </pc:sldMkLst>
        <pc:spChg chg="mod">
          <ac:chgData name="Anne-Marieke Aling" userId="2b378585e2a1844a" providerId="LiveId" clId="{0D717D9D-D058-4ACB-9A50-059BA4DD6EE4}" dt="2026-08-18T12:13:38.753" v="1" actId="20577"/>
          <ac:spMkLst>
            <pc:docMk/>
            <pc:sldMk cId="4059039465" sldId="256"/>
            <ac:spMk id="5" creationId="{5135C556-4CE2-F754-5B5C-9B7C964411F8}"/>
          </ac:spMkLst>
        </pc:spChg>
        <pc:spChg chg="mod">
          <ac:chgData name="Anne-Marieke Aling" userId="2b378585e2a1844a" providerId="LiveId" clId="{0D717D9D-D058-4ACB-9A50-059BA4DD6EE4}" dt="2026-08-18T12:14:45.307" v="14" actId="20577"/>
          <ac:spMkLst>
            <pc:docMk/>
            <pc:sldMk cId="4059039465" sldId="256"/>
            <ac:spMk id="20" creationId="{E8577413-0171-1240-375D-87B5A6E0721E}"/>
          </ac:spMkLst>
        </pc:spChg>
        <pc:spChg chg="mod topLvl">
          <ac:chgData name="Anne-Marieke Aling" userId="2b378585e2a1844a" providerId="LiveId" clId="{0D717D9D-D058-4ACB-9A50-059BA4DD6EE4}" dt="2026-08-18T12:15:02.518" v="15" actId="165"/>
          <ac:spMkLst>
            <pc:docMk/>
            <pc:sldMk cId="4059039465" sldId="256"/>
            <ac:spMk id="78" creationId="{85111109-437E-3D18-C5AC-350EC876637F}"/>
          </ac:spMkLst>
        </pc:spChg>
        <pc:spChg chg="add mod">
          <ac:chgData name="Anne-Marieke Aling" userId="2b378585e2a1844a" providerId="LiveId" clId="{0D717D9D-D058-4ACB-9A50-059BA4DD6EE4}" dt="2026-08-18T12:15:47.084" v="26" actId="207"/>
          <ac:spMkLst>
            <pc:docMk/>
            <pc:sldMk cId="4059039465" sldId="256"/>
            <ac:spMk id="97" creationId="{3F02E13B-5238-E056-0B3E-CF9C86A03761}"/>
          </ac:spMkLst>
        </pc:spChg>
        <pc:picChg chg="add">
          <ac:chgData name="Anne-Marieke Aling" userId="2b378585e2a1844a" providerId="LiveId" clId="{0D717D9D-D058-4ACB-9A50-059BA4DD6EE4}" dt="2026-08-22T12:00:16.711" v="29" actId="22"/>
          <ac:picMkLst>
            <pc:docMk/>
            <pc:sldMk cId="4059039465" sldId="256"/>
            <ac:picMk id="3" creationId="{22D513D8-BFDB-DBD5-B690-E96E45DFE3B7}"/>
          </ac:picMkLst>
        </pc:picChg>
        <pc:picChg chg="del">
          <ac:chgData name="Anne-Marieke Aling" userId="2b378585e2a1844a" providerId="LiveId" clId="{0D717D9D-D058-4ACB-9A50-059BA4DD6EE4}" dt="2026-08-22T12:00:15.696" v="28" actId="478"/>
          <ac:picMkLst>
            <pc:docMk/>
            <pc:sldMk cId="4059039465" sldId="256"/>
            <ac:picMk id="4" creationId="{C746BCDB-0AEF-08CE-4DB0-C670DF6A7C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10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938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339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18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88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26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044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55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5271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043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77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A3E4B-D685-443D-8B95-8B606BE603D9}" type="datetimeFigureOut">
              <a:rPr lang="nl-NL" smtClean="0"/>
              <a:t>22-8-2026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F102-41F3-449E-B88F-4D7450E0D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72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135C556-4CE2-F754-5B5C-9B7C964411F8}"/>
              </a:ext>
            </a:extLst>
          </p:cNvPr>
          <p:cNvSpPr txBox="1">
            <a:spLocks/>
          </p:cNvSpPr>
          <p:nvPr/>
        </p:nvSpPr>
        <p:spPr>
          <a:xfrm>
            <a:off x="518635" y="1186222"/>
            <a:ext cx="5389775" cy="8965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b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br>
              <a:rPr lang="nl-NL" sz="32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3200" b="1" dirty="0">
                <a:solidFill>
                  <a:srgbClr val="00582C"/>
                </a:solidFill>
                <a:latin typeface="Aptos" panose="020B0004020202020204" pitchFamily="34" charset="0"/>
              </a:rPr>
              <a:t>BESPREEKKAART #3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8FAAA90-5864-FA45-33B3-50DECB77DF6A}"/>
              </a:ext>
            </a:extLst>
          </p:cNvPr>
          <p:cNvCxnSpPr>
            <a:cxnSpLocks/>
          </p:cNvCxnSpPr>
          <p:nvPr/>
        </p:nvCxnSpPr>
        <p:spPr>
          <a:xfrm>
            <a:off x="638049" y="3269112"/>
            <a:ext cx="0" cy="89606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B871B6CB-3B98-EA44-4FA7-11D4188C6FCD}"/>
              </a:ext>
            </a:extLst>
          </p:cNvPr>
          <p:cNvSpPr/>
          <p:nvPr/>
        </p:nvSpPr>
        <p:spPr>
          <a:xfrm>
            <a:off x="377162" y="2146681"/>
            <a:ext cx="6127084" cy="1528287"/>
          </a:xfrm>
          <a:prstGeom prst="roundRect">
            <a:avLst>
              <a:gd name="adj" fmla="val 7563"/>
            </a:avLst>
          </a:prstGeom>
          <a:solidFill>
            <a:srgbClr val="F4F4F4"/>
          </a:solidFill>
          <a:ln w="190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ptos" panose="020B0004020202020204" pitchFamily="34" charset="0"/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D5AC62F0-FA49-6069-C2EC-CE0E5BF4297A}"/>
              </a:ext>
            </a:extLst>
          </p:cNvPr>
          <p:cNvSpPr txBox="1"/>
          <p:nvPr/>
        </p:nvSpPr>
        <p:spPr>
          <a:xfrm>
            <a:off x="475488" y="1938093"/>
            <a:ext cx="213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E8577413-0171-1240-375D-87B5A6E0721E}"/>
              </a:ext>
            </a:extLst>
          </p:cNvPr>
          <p:cNvSpPr txBox="1"/>
          <p:nvPr/>
        </p:nvSpPr>
        <p:spPr>
          <a:xfrm>
            <a:off x="565753" y="2271642"/>
            <a:ext cx="57444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582C"/>
                </a:solidFill>
                <a:latin typeface="Aptos" panose="020B0004020202020204" pitchFamily="34" charset="0"/>
              </a:rPr>
              <a:t>Onderzoeksvraag</a:t>
            </a:r>
            <a:br>
              <a:rPr lang="nl-NL" sz="800" b="1" dirty="0">
                <a:solidFill>
                  <a:srgbClr val="00582C"/>
                </a:solidFill>
                <a:latin typeface="Aptos" panose="020B0004020202020204" pitchFamily="34" charset="0"/>
              </a:rPr>
            </a:br>
            <a:endParaRPr lang="nl-NL" sz="800" b="1" dirty="0">
              <a:solidFill>
                <a:srgbClr val="00582C"/>
              </a:solidFill>
              <a:latin typeface="Aptos" panose="020B0004020202020204" pitchFamily="34" charset="0"/>
            </a:endParaRPr>
          </a:p>
          <a:p>
            <a:r>
              <a:rPr lang="nl-NL" sz="1600" dirty="0">
                <a:latin typeface="Aptos" panose="020B0004020202020204" pitchFamily="34" charset="0"/>
              </a:rPr>
              <a:t>Hoe kunnen wij onnodig handschoenengebruik op onze afdeling verminderen?</a:t>
            </a:r>
            <a:br>
              <a:rPr lang="nl-NL" sz="1600" dirty="0">
                <a:latin typeface="Aptos" panose="020B0004020202020204" pitchFamily="34" charset="0"/>
              </a:rPr>
            </a:br>
            <a:endParaRPr lang="nl-NL" sz="1600" dirty="0">
              <a:latin typeface="Aptos" panose="020B0004020202020204" pitchFamily="34" charset="0"/>
            </a:endParaRP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1A0F277F-FDE7-A057-6434-181D4BFA8E46}"/>
              </a:ext>
            </a:extLst>
          </p:cNvPr>
          <p:cNvSpPr txBox="1"/>
          <p:nvPr/>
        </p:nvSpPr>
        <p:spPr>
          <a:xfrm>
            <a:off x="4048105" y="187692"/>
            <a:ext cx="24222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nl-NL" sz="1600" dirty="0">
                <a:latin typeface="Aptos" panose="020B0004020202020204" pitchFamily="34" charset="0"/>
              </a:rPr>
            </a:br>
            <a:b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</a:br>
            <a:r>
              <a:rPr lang="nl-NL" sz="1600" dirty="0">
                <a:solidFill>
                  <a:srgbClr val="00582C"/>
                </a:solidFill>
                <a:latin typeface="Aptos" panose="020B0004020202020204" pitchFamily="34" charset="0"/>
              </a:rPr>
              <a:t>Handschoenen in de zorg</a:t>
            </a:r>
          </a:p>
        </p:txBody>
      </p:sp>
      <p:pic>
        <p:nvPicPr>
          <p:cNvPr id="7" name="Afbeelding 6" descr="Afbeelding met Graphics, groen, creativiteit&#10;&#10;Door AI gegenereerde inhoud is mogelijk onjuist.">
            <a:extLst>
              <a:ext uri="{FF2B5EF4-FFF2-40B4-BE49-F238E27FC236}">
                <a16:creationId xmlns:a16="http://schemas.microsoft.com/office/drawing/2014/main" id="{1DD78952-CE00-FDC7-471C-7D6F4AF810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52" b="96245" l="4698" r="97315">
                        <a14:foregroundMark x1="80537" y1="7928" x2="80537" y2="7928"/>
                        <a14:foregroundMark x1="96141" y1="4451" x2="96141" y2="4451"/>
                        <a14:foregroundMark x1="97651" y1="1252" x2="97651" y2="1252"/>
                        <a14:foregroundMark x1="13087" y1="93880" x2="13087" y2="93880"/>
                        <a14:foregroundMark x1="4698" y1="96245" x2="4698" y2="96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33" y="6068194"/>
            <a:ext cx="3080893" cy="3716715"/>
          </a:xfrm>
          <a:prstGeom prst="rect">
            <a:avLst/>
          </a:prstGeom>
        </p:spPr>
      </p:pic>
      <p:sp>
        <p:nvSpPr>
          <p:cNvPr id="59" name="Tekstvak 58">
            <a:extLst>
              <a:ext uri="{FF2B5EF4-FFF2-40B4-BE49-F238E27FC236}">
                <a16:creationId xmlns:a16="http://schemas.microsoft.com/office/drawing/2014/main" id="{6F71AC0F-1D76-EF74-C719-80192890C112}"/>
              </a:ext>
            </a:extLst>
          </p:cNvPr>
          <p:cNvSpPr txBox="1"/>
          <p:nvPr/>
        </p:nvSpPr>
        <p:spPr>
          <a:xfrm>
            <a:off x="377162" y="9397166"/>
            <a:ext cx="57647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000" dirty="0">
                <a:solidFill>
                  <a:srgbClr val="00582C"/>
                </a:solidFill>
                <a:latin typeface="Aptos" panose="020B0004020202020204" pitchFamily="34" charset="0"/>
              </a:rPr>
              <a:t>GreenTeam Infectiepreventie Toolkit Handschoenen                                           </a:t>
            </a:r>
            <a:r>
              <a:rPr lang="nl-NL" sz="1000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rPr>
              <a:t>©2026 InfectionPreventionist</a:t>
            </a:r>
          </a:p>
        </p:txBody>
      </p:sp>
      <p:sp>
        <p:nvSpPr>
          <p:cNvPr id="78" name="Rechthoek: afgeronde hoeken 77">
            <a:extLst>
              <a:ext uri="{FF2B5EF4-FFF2-40B4-BE49-F238E27FC236}">
                <a16:creationId xmlns:a16="http://schemas.microsoft.com/office/drawing/2014/main" id="{85111109-437E-3D18-C5AC-350EC876637F}"/>
              </a:ext>
            </a:extLst>
          </p:cNvPr>
          <p:cNvSpPr/>
          <p:nvPr/>
        </p:nvSpPr>
        <p:spPr>
          <a:xfrm>
            <a:off x="365457" y="3913094"/>
            <a:ext cx="6127084" cy="5492167"/>
          </a:xfrm>
          <a:prstGeom prst="roundRect">
            <a:avLst>
              <a:gd name="adj" fmla="val 2141"/>
            </a:avLst>
          </a:prstGeom>
          <a:solidFill>
            <a:srgbClr val="F4F4F4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7" name="Tekstvak 96">
            <a:extLst>
              <a:ext uri="{FF2B5EF4-FFF2-40B4-BE49-F238E27FC236}">
                <a16:creationId xmlns:a16="http://schemas.microsoft.com/office/drawing/2014/main" id="{3F02E13B-5238-E056-0B3E-CF9C86A03761}"/>
              </a:ext>
            </a:extLst>
          </p:cNvPr>
          <p:cNvSpPr txBox="1"/>
          <p:nvPr/>
        </p:nvSpPr>
        <p:spPr>
          <a:xfrm>
            <a:off x="582248" y="4218038"/>
            <a:ext cx="592531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582C"/>
                </a:solidFill>
                <a:latin typeface="Aptos" panose="020B0004020202020204" pitchFamily="34" charset="0"/>
              </a:rPr>
              <a:t>Voorbeelden</a:t>
            </a:r>
            <a:br>
              <a:rPr lang="nl-NL" b="1" dirty="0">
                <a:latin typeface="Aptos" panose="020B0004020202020204" pitchFamily="34" charset="0"/>
              </a:rPr>
            </a:br>
            <a:endParaRPr lang="nl-NL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latin typeface="Aptos" panose="020B0004020202020204" pitchFamily="34" charset="0"/>
              </a:rPr>
              <a:t>In kaart brengen wanneer handschoenen onnodig worden gebruikt op de afdeling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latin typeface="Aptos" panose="020B0004020202020204" pitchFamily="34" charset="0"/>
              </a:rPr>
              <a:t>Met elkaar een lijst opstellen wanneer/in welke situaties handschoenen </a:t>
            </a:r>
            <a:r>
              <a:rPr lang="nl-NL" sz="1600" u="sng" dirty="0">
                <a:latin typeface="Aptos" panose="020B0004020202020204" pitchFamily="34" charset="0"/>
              </a:rPr>
              <a:t>niet gedragen moeten worden</a:t>
            </a:r>
            <a:r>
              <a:rPr lang="nl-NL" sz="1600" dirty="0">
                <a:latin typeface="Aptos" panose="020B0004020202020204" pitchFamily="34" charset="0"/>
              </a:rPr>
              <a:t> waar dat nu (nog) wel wordt gedaan</a:t>
            </a:r>
          </a:p>
          <a:p>
            <a:endParaRPr lang="nl-NL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latin typeface="Aptos" panose="020B0004020202020204" pitchFamily="34" charset="0"/>
              </a:rPr>
              <a:t>Voordat je handschoenen pakt uit de doos bedenken of handschoenen wel écht nodig zijn </a:t>
            </a:r>
            <a:r>
              <a:rPr lang="nl-NL" sz="1600" dirty="0">
                <a:latin typeface="Aptos" panose="020B0004020202020204" pitchFamily="34" charset="0"/>
                <a:sym typeface="Wingdings" panose="05000000000000000000" pitchFamily="2" charset="2"/>
              </a:rPr>
              <a:t></a:t>
            </a:r>
            <a:r>
              <a:rPr lang="nl-NL" sz="1600" dirty="0">
                <a:latin typeface="Aptos" panose="020B0004020202020204" pitchFamily="34" charset="0"/>
              </a:rPr>
              <a:t> hoe kan je dit stimuleren/onder de aandacht brengen?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>
              <a:latin typeface="Aptos" panose="020B0004020202020204" pitchFamily="34" charset="0"/>
            </a:endParaRPr>
          </a:p>
        </p:txBody>
      </p:sp>
      <p:pic>
        <p:nvPicPr>
          <p:cNvPr id="3" name="Afbeelding 2" descr="Afbeelding met tekst, logo, Lettertype, Graphics&#10;&#10;Door AI gegenereerde inhoud is mogelijk onjuist.">
            <a:extLst>
              <a:ext uri="{FF2B5EF4-FFF2-40B4-BE49-F238E27FC236}">
                <a16:creationId xmlns:a16="http://schemas.microsoft.com/office/drawing/2014/main" id="{22D513D8-BFDB-DBD5-B690-E96E45DFE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54" y="62274"/>
            <a:ext cx="2647542" cy="11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394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95</Words>
  <Application>Microsoft Office PowerPoint</Application>
  <PresentationFormat>A4 (210 x 297 mm)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Kantoorthema</vt:lpstr>
      <vt:lpstr>PowerPoint-presentatie</vt:lpstr>
    </vt:vector>
  </TitlesOfParts>
  <Company>Noordwest Ziekenhuisgroep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Aling, Anne-Marieke</dc:creator>
  <cp:lastModifiedBy>Anne-Marieke Aling</cp:lastModifiedBy>
  <cp:revision>28</cp:revision>
  <dcterms:created xsi:type="dcterms:W3CDTF">2023-05-16T13:58:24Z</dcterms:created>
  <dcterms:modified xsi:type="dcterms:W3CDTF">2026-08-22T12:00:23Z</dcterms:modified>
</cp:coreProperties>
</file>