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C"/>
    <a:srgbClr val="6EBD40"/>
    <a:srgbClr val="F4F4F4"/>
    <a:srgbClr val="E87F2B"/>
    <a:srgbClr val="52B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8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-Marieke Aling" userId="2b378585e2a1844a" providerId="LiveId" clId="{0D717D9D-D058-4ACB-9A50-059BA4DD6EE4}"/>
    <pc:docChg chg="undo custSel addSld delSld modSld">
      <pc:chgData name="Anne-Marieke Aling" userId="2b378585e2a1844a" providerId="LiveId" clId="{0D717D9D-D058-4ACB-9A50-059BA4DD6EE4}" dt="2026-08-22T12:00:36.366" v="5" actId="22"/>
      <pc:docMkLst>
        <pc:docMk/>
      </pc:docMkLst>
      <pc:sldChg chg="addSp delSp mod">
        <pc:chgData name="Anne-Marieke Aling" userId="2b378585e2a1844a" providerId="LiveId" clId="{0D717D9D-D058-4ACB-9A50-059BA4DD6EE4}" dt="2026-08-22T12:00:25.481" v="1" actId="22"/>
        <pc:sldMkLst>
          <pc:docMk/>
          <pc:sldMk cId="4059039465" sldId="256"/>
        </pc:sldMkLst>
        <pc:picChg chg="del">
          <ac:chgData name="Anne-Marieke Aling" userId="2b378585e2a1844a" providerId="LiveId" clId="{0D717D9D-D058-4ACB-9A50-059BA4DD6EE4}" dt="2026-08-22T12:00:24.482" v="0" actId="478"/>
          <ac:picMkLst>
            <pc:docMk/>
            <pc:sldMk cId="4059039465" sldId="256"/>
            <ac:picMk id="4" creationId="{C746BCDB-0AEF-08CE-4DB0-C670DF6A7C57}"/>
          </ac:picMkLst>
        </pc:picChg>
        <pc:picChg chg="add">
          <ac:chgData name="Anne-Marieke Aling" userId="2b378585e2a1844a" providerId="LiveId" clId="{0D717D9D-D058-4ACB-9A50-059BA4DD6EE4}" dt="2026-08-22T12:00:25.481" v="1" actId="22"/>
          <ac:picMkLst>
            <pc:docMk/>
            <pc:sldMk cId="4059039465" sldId="256"/>
            <ac:picMk id="6" creationId="{58FEFDD8-0B8A-2DBD-3643-7E4B6FBB3566}"/>
          </ac:picMkLst>
        </pc:picChg>
      </pc:sldChg>
      <pc:sldChg chg="addSp delSp add del mod">
        <pc:chgData name="Anne-Marieke Aling" userId="2b378585e2a1844a" providerId="LiveId" clId="{0D717D9D-D058-4ACB-9A50-059BA4DD6EE4}" dt="2026-08-22T12:00:36.366" v="5" actId="22"/>
        <pc:sldMkLst>
          <pc:docMk/>
          <pc:sldMk cId="2827177749" sldId="257"/>
        </pc:sldMkLst>
        <pc:picChg chg="del">
          <ac:chgData name="Anne-Marieke Aling" userId="2b378585e2a1844a" providerId="LiveId" clId="{0D717D9D-D058-4ACB-9A50-059BA4DD6EE4}" dt="2026-08-22T12:00:35.002" v="4" actId="478"/>
          <ac:picMkLst>
            <pc:docMk/>
            <pc:sldMk cId="2827177749" sldId="257"/>
            <ac:picMk id="4" creationId="{82D1CDB1-73C1-AD48-5132-F72098DEBDA9}"/>
          </ac:picMkLst>
        </pc:picChg>
        <pc:picChg chg="add">
          <ac:chgData name="Anne-Marieke Aling" userId="2b378585e2a1844a" providerId="LiveId" clId="{0D717D9D-D058-4ACB-9A50-059BA4DD6EE4}" dt="2026-08-22T12:00:36.366" v="5" actId="22"/>
          <ac:picMkLst>
            <pc:docMk/>
            <pc:sldMk cId="2827177749" sldId="257"/>
            <ac:picMk id="5" creationId="{28AD049A-2BA0-B69D-53EB-D87AF9C57AB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10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938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339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18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88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26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044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55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527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043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777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272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5135C556-4CE2-F754-5B5C-9B7C964411F8}"/>
              </a:ext>
            </a:extLst>
          </p:cNvPr>
          <p:cNvSpPr txBox="1">
            <a:spLocks/>
          </p:cNvSpPr>
          <p:nvPr/>
        </p:nvSpPr>
        <p:spPr>
          <a:xfrm>
            <a:off x="518635" y="1186222"/>
            <a:ext cx="5389775" cy="8965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br>
              <a:rPr lang="nl-NL" sz="3200" b="1" dirty="0">
                <a:solidFill>
                  <a:srgbClr val="00582C"/>
                </a:solidFill>
                <a:latin typeface="Aptos" panose="020B0004020202020204" pitchFamily="34" charset="0"/>
              </a:rPr>
            </a:br>
            <a:br>
              <a:rPr lang="nl-NL" sz="3200" dirty="0">
                <a:solidFill>
                  <a:srgbClr val="00582C"/>
                </a:solidFill>
                <a:latin typeface="Aptos" panose="020B0004020202020204" pitchFamily="34" charset="0"/>
              </a:rPr>
            </a:br>
            <a:r>
              <a:rPr lang="nl-NL" sz="3200" b="1" dirty="0">
                <a:solidFill>
                  <a:srgbClr val="00582C"/>
                </a:solidFill>
                <a:latin typeface="Aptos" panose="020B0004020202020204" pitchFamily="34" charset="0"/>
              </a:rPr>
              <a:t>BESPREEKKAART #4  (OK)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F8FAAA90-5864-FA45-33B3-50DECB77DF6A}"/>
              </a:ext>
            </a:extLst>
          </p:cNvPr>
          <p:cNvCxnSpPr>
            <a:cxnSpLocks/>
          </p:cNvCxnSpPr>
          <p:nvPr/>
        </p:nvCxnSpPr>
        <p:spPr>
          <a:xfrm>
            <a:off x="638049" y="3644892"/>
            <a:ext cx="0" cy="89606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B871B6CB-3B98-EA44-4FA7-11D4188C6FCD}"/>
              </a:ext>
            </a:extLst>
          </p:cNvPr>
          <p:cNvSpPr/>
          <p:nvPr/>
        </p:nvSpPr>
        <p:spPr>
          <a:xfrm>
            <a:off x="377162" y="2146681"/>
            <a:ext cx="6127084" cy="2000548"/>
          </a:xfrm>
          <a:prstGeom prst="roundRect">
            <a:avLst>
              <a:gd name="adj" fmla="val 7563"/>
            </a:avLst>
          </a:prstGeom>
          <a:solidFill>
            <a:srgbClr val="F4F4F4"/>
          </a:solidFill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atin typeface="Aptos" panose="020B0004020202020204" pitchFamily="34" charset="0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D5AC62F0-FA49-6069-C2EC-CE0E5BF4297A}"/>
              </a:ext>
            </a:extLst>
          </p:cNvPr>
          <p:cNvSpPr txBox="1"/>
          <p:nvPr/>
        </p:nvSpPr>
        <p:spPr>
          <a:xfrm>
            <a:off x="475488" y="1938093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E8577413-0171-1240-375D-87B5A6E0721E}"/>
              </a:ext>
            </a:extLst>
          </p:cNvPr>
          <p:cNvSpPr txBox="1"/>
          <p:nvPr/>
        </p:nvSpPr>
        <p:spPr>
          <a:xfrm>
            <a:off x="565753" y="2271642"/>
            <a:ext cx="574446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00582C"/>
                </a:solidFill>
                <a:latin typeface="Aptos" panose="020B0004020202020204" pitchFamily="34" charset="0"/>
              </a:rPr>
              <a:t>Postoperatieve wondinfecties</a:t>
            </a:r>
            <a:br>
              <a:rPr lang="nl-NL" sz="800" b="1" dirty="0">
                <a:solidFill>
                  <a:srgbClr val="00582C"/>
                </a:solidFill>
                <a:latin typeface="Aptos" panose="020B0004020202020204" pitchFamily="34" charset="0"/>
              </a:rPr>
            </a:br>
            <a:endParaRPr lang="nl-NL" sz="800" b="1" dirty="0">
              <a:solidFill>
                <a:srgbClr val="00582C"/>
              </a:solidFill>
              <a:latin typeface="Aptos" panose="020B0004020202020204" pitchFamily="34" charset="0"/>
            </a:endParaRPr>
          </a:p>
          <a:p>
            <a:r>
              <a:rPr lang="nl-NL" sz="1600" dirty="0">
                <a:latin typeface="Aptos" panose="020B0004020202020204" pitchFamily="34" charset="0"/>
              </a:rPr>
              <a:t>De OK is steriel. De instrumenten zijn steriel. Handschoenen en schorten zijn steriel. En toch krijgt een deel van de patiënten een POWI. Waar komen de bacteriën die de </a:t>
            </a:r>
            <a:r>
              <a:rPr lang="nl-NL" sz="1600" dirty="0" err="1">
                <a:latin typeface="Aptos" panose="020B0004020202020204" pitchFamily="34" charset="0"/>
              </a:rPr>
              <a:t>POWI’s</a:t>
            </a:r>
            <a:r>
              <a:rPr lang="nl-NL" sz="1600" dirty="0">
                <a:latin typeface="Aptos" panose="020B0004020202020204" pitchFamily="34" charset="0"/>
              </a:rPr>
              <a:t> veroorzaken vandaan en welke rol speelt goed handschoenen-gebruik hierin?</a:t>
            </a:r>
            <a:br>
              <a:rPr lang="nl-NL" dirty="0">
                <a:latin typeface="Aptos" panose="020B0004020202020204" pitchFamily="34" charset="0"/>
              </a:rPr>
            </a:br>
            <a:endParaRPr lang="nl-NL" dirty="0">
              <a:latin typeface="Aptos" panose="020B0004020202020204" pitchFamily="34" charset="0"/>
            </a:endParaRPr>
          </a:p>
        </p:txBody>
      </p:sp>
      <p:sp>
        <p:nvSpPr>
          <p:cNvPr id="60" name="Tekstvak 59">
            <a:extLst>
              <a:ext uri="{FF2B5EF4-FFF2-40B4-BE49-F238E27FC236}">
                <a16:creationId xmlns:a16="http://schemas.microsoft.com/office/drawing/2014/main" id="{1A0F277F-FDE7-A057-6434-181D4BFA8E46}"/>
              </a:ext>
            </a:extLst>
          </p:cNvPr>
          <p:cNvSpPr txBox="1"/>
          <p:nvPr/>
        </p:nvSpPr>
        <p:spPr>
          <a:xfrm>
            <a:off x="4048105" y="187692"/>
            <a:ext cx="24222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nl-NL" sz="1600" dirty="0">
                <a:latin typeface="Aptos" panose="020B0004020202020204" pitchFamily="34" charset="0"/>
              </a:rPr>
            </a:br>
            <a:br>
              <a:rPr lang="nl-NL" sz="1600" dirty="0">
                <a:solidFill>
                  <a:srgbClr val="00582C"/>
                </a:solidFill>
                <a:latin typeface="Aptos" panose="020B0004020202020204" pitchFamily="34" charset="0"/>
              </a:rPr>
            </a:br>
            <a:r>
              <a:rPr lang="nl-NL" sz="1600" dirty="0">
                <a:solidFill>
                  <a:srgbClr val="00582C"/>
                </a:solidFill>
                <a:latin typeface="Aptos" panose="020B0004020202020204" pitchFamily="34" charset="0"/>
              </a:rPr>
              <a:t>Handschoenen in de zorg</a:t>
            </a:r>
          </a:p>
        </p:txBody>
      </p:sp>
      <p:pic>
        <p:nvPicPr>
          <p:cNvPr id="7" name="Afbeelding 6" descr="Afbeelding met Graphics, groen, creativiteit&#10;&#10;Door AI gegenereerde inhoud is mogelijk onjuist.">
            <a:extLst>
              <a:ext uri="{FF2B5EF4-FFF2-40B4-BE49-F238E27FC236}">
                <a16:creationId xmlns:a16="http://schemas.microsoft.com/office/drawing/2014/main" id="{1DD78952-CE00-FDC7-471C-7D6F4AF810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2" b="96245" l="4698" r="97315">
                        <a14:foregroundMark x1="80537" y1="7928" x2="80537" y2="7928"/>
                        <a14:foregroundMark x1="96141" y1="4451" x2="96141" y2="4451"/>
                        <a14:foregroundMark x1="97651" y1="1252" x2="97651" y2="1252"/>
                        <a14:foregroundMark x1="13087" y1="93880" x2="13087" y2="93880"/>
                        <a14:foregroundMark x1="4698" y1="96245" x2="4698" y2="962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433" y="6068194"/>
            <a:ext cx="3080893" cy="3716715"/>
          </a:xfrm>
          <a:prstGeom prst="rect">
            <a:avLst/>
          </a:prstGeom>
        </p:spPr>
      </p:pic>
      <p:sp>
        <p:nvSpPr>
          <p:cNvPr id="59" name="Tekstvak 58">
            <a:extLst>
              <a:ext uri="{FF2B5EF4-FFF2-40B4-BE49-F238E27FC236}">
                <a16:creationId xmlns:a16="http://schemas.microsoft.com/office/drawing/2014/main" id="{6F71AC0F-1D76-EF74-C719-80192890C112}"/>
              </a:ext>
            </a:extLst>
          </p:cNvPr>
          <p:cNvSpPr txBox="1"/>
          <p:nvPr/>
        </p:nvSpPr>
        <p:spPr>
          <a:xfrm>
            <a:off x="377162" y="9397166"/>
            <a:ext cx="57647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solidFill>
                  <a:srgbClr val="00582C"/>
                </a:solidFill>
                <a:latin typeface="Aptos" panose="020B0004020202020204" pitchFamily="34" charset="0"/>
              </a:rPr>
              <a:t>GreenTeam Infectiepreventie Toolkit Handschoenen                                           </a:t>
            </a:r>
            <a:r>
              <a:rPr lang="nl-NL" sz="1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©2026 InfectionPreventionist</a:t>
            </a:r>
          </a:p>
        </p:txBody>
      </p:sp>
      <p:sp>
        <p:nvSpPr>
          <p:cNvPr id="78" name="Rechthoek: afgeronde hoeken 77">
            <a:extLst>
              <a:ext uri="{FF2B5EF4-FFF2-40B4-BE49-F238E27FC236}">
                <a16:creationId xmlns:a16="http://schemas.microsoft.com/office/drawing/2014/main" id="{85111109-437E-3D18-C5AC-350EC876637F}"/>
              </a:ext>
            </a:extLst>
          </p:cNvPr>
          <p:cNvSpPr/>
          <p:nvPr/>
        </p:nvSpPr>
        <p:spPr>
          <a:xfrm>
            <a:off x="365457" y="4397152"/>
            <a:ext cx="6127084" cy="5008110"/>
          </a:xfrm>
          <a:prstGeom prst="roundRect">
            <a:avLst>
              <a:gd name="adj" fmla="val 2141"/>
            </a:avLst>
          </a:prstGeom>
          <a:solidFill>
            <a:srgbClr val="F4F4F4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32DC8C7-9D6C-D988-4FE8-AF17B7363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88977">
            <a:off x="487153" y="4617295"/>
            <a:ext cx="4219575" cy="1752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2408963B-2FEA-8C49-3381-F46DAEF7D6FC}"/>
              </a:ext>
            </a:extLst>
          </p:cNvPr>
          <p:cNvSpPr txBox="1"/>
          <p:nvPr/>
        </p:nvSpPr>
        <p:spPr>
          <a:xfrm>
            <a:off x="1849576" y="6567040"/>
            <a:ext cx="455122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1" dirty="0">
                <a:solidFill>
                  <a:srgbClr val="373A3C"/>
                </a:solidFill>
                <a:effectLst/>
              </a:rPr>
              <a:t>“Surgical site infections can occur through hematogenous seeding, direct contamination, contiguous spread, or aerosolization. </a:t>
            </a:r>
            <a:r>
              <a:rPr lang="en-US" sz="1600" i="1" dirty="0">
                <a:solidFill>
                  <a:srgbClr val="373A3C"/>
                </a:solidFill>
                <a:effectLst/>
              </a:rPr>
              <a:t>Anesthesia reservoirs c</a:t>
            </a:r>
            <a:r>
              <a:rPr lang="en-US" sz="1600" b="0" i="1" dirty="0">
                <a:solidFill>
                  <a:srgbClr val="373A3C"/>
                </a:solidFill>
                <a:effectLst/>
              </a:rPr>
              <a:t>ontribute to transmission pathways causing infection, including patient skin sites, anesthesia provider’s hands, anesthesia machine and cart, and intravenous stopcock and central line.</a:t>
            </a:r>
            <a:r>
              <a:rPr lang="en-US" sz="1600" b="0" i="1" baseline="30000" dirty="0">
                <a:solidFill>
                  <a:srgbClr val="373A3C"/>
                </a:solidFill>
                <a:effectLst/>
              </a:rPr>
              <a:t>”</a:t>
            </a:r>
            <a:endParaRPr lang="en-US" sz="1600" i="1" dirty="0"/>
          </a:p>
        </p:txBody>
      </p:sp>
      <p:pic>
        <p:nvPicPr>
          <p:cNvPr id="6" name="Afbeelding 5" descr="Afbeelding met tekst, logo, Lettertype, Graphics&#10;&#10;Door AI gegenereerde inhoud is mogelijk onjuist.">
            <a:extLst>
              <a:ext uri="{FF2B5EF4-FFF2-40B4-BE49-F238E27FC236}">
                <a16:creationId xmlns:a16="http://schemas.microsoft.com/office/drawing/2014/main" id="{58FEFDD8-0B8A-2DBD-3643-7E4B6FBB3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54" y="62274"/>
            <a:ext cx="2647542" cy="118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39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5AF01AD0-1180-C0D7-9D5C-5BEBD4C43B4F}"/>
              </a:ext>
            </a:extLst>
          </p:cNvPr>
          <p:cNvSpPr txBox="1"/>
          <p:nvPr/>
        </p:nvSpPr>
        <p:spPr>
          <a:xfrm>
            <a:off x="377162" y="9397166"/>
            <a:ext cx="57647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solidFill>
                  <a:srgbClr val="00582C"/>
                </a:solidFill>
                <a:latin typeface="Aptos" panose="020B0004020202020204" pitchFamily="34" charset="0"/>
              </a:rPr>
              <a:t>GreenTeam Infectiepreventie Toolkit Handschoenen                                           </a:t>
            </a:r>
            <a:r>
              <a:rPr lang="nl-NL" sz="1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©2026 InfectionPreventionist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6EFEF45B-315F-D6CD-0CD7-58BE4E9166BE}"/>
              </a:ext>
            </a:extLst>
          </p:cNvPr>
          <p:cNvSpPr/>
          <p:nvPr/>
        </p:nvSpPr>
        <p:spPr>
          <a:xfrm>
            <a:off x="377162" y="1816275"/>
            <a:ext cx="6127084" cy="7580892"/>
          </a:xfrm>
          <a:prstGeom prst="roundRect">
            <a:avLst>
              <a:gd name="adj" fmla="val 2657"/>
            </a:avLst>
          </a:prstGeom>
          <a:solidFill>
            <a:srgbClr val="F4F4F4"/>
          </a:solidFill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atin typeface="Aptos" panose="020B00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0922807-C3D2-5E87-4DA6-7FB7CD5EFC35}"/>
              </a:ext>
            </a:extLst>
          </p:cNvPr>
          <p:cNvSpPr txBox="1"/>
          <p:nvPr/>
        </p:nvSpPr>
        <p:spPr>
          <a:xfrm>
            <a:off x="475488" y="1938093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latin typeface="Aptos" panose="020B0004020202020204" pitchFamily="34" charset="0"/>
              </a:rPr>
              <a:t> </a:t>
            </a:r>
          </a:p>
        </p:txBody>
      </p:sp>
      <p:pic>
        <p:nvPicPr>
          <p:cNvPr id="11" name="Afbeelding 10" descr="Afbeelding met Graphics, groen, creativiteit&#10;&#10;Door AI gegenereerde inhoud is mogelijk onjuist.">
            <a:extLst>
              <a:ext uri="{FF2B5EF4-FFF2-40B4-BE49-F238E27FC236}">
                <a16:creationId xmlns:a16="http://schemas.microsoft.com/office/drawing/2014/main" id="{F22E1D5A-BD2F-677F-FFCE-F63DEA704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2" b="96245" l="4698" r="97315">
                        <a14:foregroundMark x1="80537" y1="7928" x2="80537" y2="7928"/>
                        <a14:foregroundMark x1="96141" y1="4451" x2="96141" y2="4451"/>
                        <a14:foregroundMark x1="97651" y1="1252" x2="97651" y2="1252"/>
                        <a14:foregroundMark x1="13087" y1="93880" x2="13087" y2="93880"/>
                        <a14:foregroundMark x1="4698" y1="96245" x2="4698" y2="962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433" y="6068194"/>
            <a:ext cx="3080893" cy="3716715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AA9F8DB8-B3F7-BD36-732B-871B8502638A}"/>
              </a:ext>
            </a:extLst>
          </p:cNvPr>
          <p:cNvSpPr txBox="1"/>
          <p:nvPr/>
        </p:nvSpPr>
        <p:spPr>
          <a:xfrm>
            <a:off x="377162" y="9397166"/>
            <a:ext cx="57647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solidFill>
                  <a:srgbClr val="00582C"/>
                </a:solidFill>
                <a:latin typeface="Aptos" panose="020B0004020202020204" pitchFamily="34" charset="0"/>
              </a:rPr>
              <a:t>GreenTeam Infectiepreventie Toolkit Handschoenen                                           </a:t>
            </a:r>
            <a:r>
              <a:rPr lang="nl-NL" sz="1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©2026 InfectionPreventionist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72138F4-E4F6-CB64-BAAD-D11BDEB40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48" y="2027880"/>
            <a:ext cx="3132182" cy="39677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FFDF1869-41DD-3AF6-990C-A7FB1382D128}"/>
              </a:ext>
            </a:extLst>
          </p:cNvPr>
          <p:cNvSpPr txBox="1"/>
          <p:nvPr/>
        </p:nvSpPr>
        <p:spPr>
          <a:xfrm>
            <a:off x="3825791" y="2027880"/>
            <a:ext cx="26304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 err="1"/>
              <a:t>NLs</a:t>
            </a:r>
            <a:r>
              <a:rPr lang="nl-NL" dirty="0"/>
              <a:t> onderzoek naar handhygiëne compliance (HHC) op de OK </a:t>
            </a:r>
            <a:r>
              <a:rPr lang="nl-NL" sz="1000" dirty="0"/>
              <a:t>(publicatie 2023)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3FFC1D66-98F8-EB4B-3BAE-674C0654F28E}"/>
              </a:ext>
            </a:extLst>
          </p:cNvPr>
          <p:cNvSpPr txBox="1"/>
          <p:nvPr/>
        </p:nvSpPr>
        <p:spPr>
          <a:xfrm>
            <a:off x="3803135" y="3367902"/>
            <a:ext cx="26531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medewerkers die niet steriel staan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9 ziekenhuizen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nieuw handhygiëne protocol via consensus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observaties OK mei 2019-maart 2020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9159820A-A956-55E5-1907-3147B40C3481}"/>
              </a:ext>
            </a:extLst>
          </p:cNvPr>
          <p:cNvSpPr txBox="1"/>
          <p:nvPr/>
        </p:nvSpPr>
        <p:spPr>
          <a:xfrm rot="21262151">
            <a:off x="1583765" y="5800107"/>
            <a:ext cx="457619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De gemiddelde HHC op OK’s in de verschillende ziekenhuizen was </a:t>
            </a:r>
            <a:r>
              <a:rPr lang="en-US" b="1" dirty="0">
                <a:highlight>
                  <a:srgbClr val="FFFF00"/>
                </a:highlight>
              </a:rPr>
              <a:t>48%</a:t>
            </a:r>
            <a:r>
              <a:rPr lang="en-US" dirty="0">
                <a:highlight>
                  <a:srgbClr val="FFFF00"/>
                </a:highlight>
              </a:rPr>
              <a:t>. De HHC was het hoogst in de twee gespecialiseerde behandelcentra (64,0% en 76,7%) en het laagst in het academisch medisch centrum (23,1%). Wat betreft de verschillende OK-disciplines, was de HHC het laagst onder de anesthesiologen (31,6%) en het hoogst onder de operatieassistenten (57,4%).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457E0520-3A9E-C6DC-9E5B-C27A8A53DCB6}"/>
              </a:ext>
            </a:extLst>
          </p:cNvPr>
          <p:cNvSpPr txBox="1"/>
          <p:nvPr/>
        </p:nvSpPr>
        <p:spPr>
          <a:xfrm>
            <a:off x="439197" y="8623471"/>
            <a:ext cx="60170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 err="1">
                <a:solidFill>
                  <a:schemeClr val="bg1">
                    <a:lumMod val="50000"/>
                  </a:schemeClr>
                </a:solidFill>
              </a:rPr>
              <a:t>Bronnen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br>
              <a:rPr lang="en-US" sz="7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Loftus RW, Dexter F, Brown JR. Transmission of Staphylococcus aureus in the </a:t>
            </a:r>
            <a:r>
              <a:rPr lang="en-US" sz="700" dirty="0" err="1">
                <a:solidFill>
                  <a:schemeClr val="bg1">
                    <a:lumMod val="50000"/>
                  </a:schemeClr>
                </a:solidFill>
              </a:rPr>
              <a:t>anaesthesia</a:t>
            </a:r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 work area has greater risk of association with development of surgical site infection when resistant to the prophylactic antibiotic administered for surgery. J Hosp Infect. 2023;134:121‑128. doi:10.1016/j.jhin.2023.01.007</a:t>
            </a:r>
          </a:p>
          <a:p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van Dijk MD, Waltmans-den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Breejen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CM, Vermeeren JMJJ, van den Berg S, van Beeck EF, Vos MC;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Cooperating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Rijnmond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Hospitals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. Compliance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with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a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novel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hand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hygiene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protocol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tailored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to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non-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sterile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healthcare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workers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operating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theatre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. J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Hosp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Infect. 2023 Jan;131:173-180.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: 10.1016/j.jhin.2022.10.009.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Epub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2022 </a:t>
            </a:r>
            <a:r>
              <a:rPr lang="nl-NL" sz="700" dirty="0" err="1">
                <a:solidFill>
                  <a:schemeClr val="bg1">
                    <a:lumMod val="50000"/>
                  </a:schemeClr>
                </a:solidFill>
              </a:rPr>
              <a:t>Oct</a:t>
            </a:r>
            <a:r>
              <a:rPr lang="nl-NL" sz="700" dirty="0">
                <a:solidFill>
                  <a:schemeClr val="bg1">
                    <a:lumMod val="50000"/>
                  </a:schemeClr>
                </a:solidFill>
              </a:rPr>
              <a:t> 31. PMID: 36328310.</a:t>
            </a:r>
          </a:p>
        </p:txBody>
      </p:sp>
      <p:pic>
        <p:nvPicPr>
          <p:cNvPr id="5" name="Afbeelding 4" descr="Afbeelding met tekst, logo, Lettertype, Graphics&#10;&#10;Door AI gegenereerde inhoud is mogelijk onjuist.">
            <a:extLst>
              <a:ext uri="{FF2B5EF4-FFF2-40B4-BE49-F238E27FC236}">
                <a16:creationId xmlns:a16="http://schemas.microsoft.com/office/drawing/2014/main" id="{28AD049A-2BA0-B69D-53EB-D87AF9C57A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54" y="62274"/>
            <a:ext cx="2647542" cy="118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77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360</Words>
  <Application>Microsoft Office PowerPoint</Application>
  <PresentationFormat>A4 (210 x 297 mm)</PresentationFormat>
  <Paragraphs>18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Kantoorthema</vt:lpstr>
      <vt:lpstr>PowerPoint-presentatie</vt:lpstr>
      <vt:lpstr>PowerPoint-presentatie</vt:lpstr>
    </vt:vector>
  </TitlesOfParts>
  <Company>Noordwest Ziekenhuisgroep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Aling, Anne-Marieke</dc:creator>
  <cp:lastModifiedBy>Anne-Marieke Aling</cp:lastModifiedBy>
  <cp:revision>28</cp:revision>
  <dcterms:created xsi:type="dcterms:W3CDTF">2023-05-16T13:58:24Z</dcterms:created>
  <dcterms:modified xsi:type="dcterms:W3CDTF">2026-08-22T12:00:38Z</dcterms:modified>
</cp:coreProperties>
</file>