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2C"/>
    <a:srgbClr val="6EBD40"/>
    <a:srgbClr val="F4F4F4"/>
    <a:srgbClr val="E87F2B"/>
    <a:srgbClr val="52BB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D35384-2213-4604-A88B-5E4DDB3A3B03}" v="5" dt="2026-08-18T15:04:13.694"/>
  </p1510:revLst>
</p1510:revInfo>
</file>

<file path=ppt/tableStyles.xml><?xml version="1.0" encoding="utf-8"?>
<a:tblStyleLst xmlns:a="http://schemas.openxmlformats.org/drawingml/2006/main" def="{5C22544A-7EE6-4342-B048-85BDC9FD1C3A}">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181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Marieke Aling" userId="2b378585e2a1844a" providerId="LiveId" clId="{0D717D9D-D058-4ACB-9A50-059BA4DD6EE4}"/>
    <pc:docChg chg="undo custSel modSld">
      <pc:chgData name="Anne-Marieke Aling" userId="2b378585e2a1844a" providerId="LiveId" clId="{0D717D9D-D058-4ACB-9A50-059BA4DD6EE4}" dt="2026-08-22T12:00:49.425" v="71" actId="22"/>
      <pc:docMkLst>
        <pc:docMk/>
      </pc:docMkLst>
      <pc:sldChg chg="addSp delSp modSp mod">
        <pc:chgData name="Anne-Marieke Aling" userId="2b378585e2a1844a" providerId="LiveId" clId="{0D717D9D-D058-4ACB-9A50-059BA4DD6EE4}" dt="2026-08-22T12:00:46.709" v="69" actId="22"/>
        <pc:sldMkLst>
          <pc:docMk/>
          <pc:sldMk cId="4059039465" sldId="256"/>
        </pc:sldMkLst>
        <pc:spChg chg="add mod">
          <ac:chgData name="Anne-Marieke Aling" userId="2b378585e2a1844a" providerId="LiveId" clId="{0D717D9D-D058-4ACB-9A50-059BA4DD6EE4}" dt="2026-08-18T15:03:52.690" v="60" actId="20577"/>
          <ac:spMkLst>
            <pc:docMk/>
            <pc:sldMk cId="4059039465" sldId="256"/>
            <ac:spMk id="3" creationId="{999756D1-35BC-F7A7-4919-A806717DB9CE}"/>
          </ac:spMkLst>
        </pc:spChg>
        <pc:spChg chg="mod">
          <ac:chgData name="Anne-Marieke Aling" userId="2b378585e2a1844a" providerId="LiveId" clId="{0D717D9D-D058-4ACB-9A50-059BA4DD6EE4}" dt="2026-08-18T15:00:45.597" v="1" actId="20577"/>
          <ac:spMkLst>
            <pc:docMk/>
            <pc:sldMk cId="4059039465" sldId="256"/>
            <ac:spMk id="5" creationId="{5135C556-4CE2-F754-5B5C-9B7C964411F8}"/>
          </ac:spMkLst>
        </pc:spChg>
        <pc:spChg chg="mod">
          <ac:chgData name="Anne-Marieke Aling" userId="2b378585e2a1844a" providerId="LiveId" clId="{0D717D9D-D058-4ACB-9A50-059BA4DD6EE4}" dt="2026-08-18T15:01:17.983" v="34"/>
          <ac:spMkLst>
            <pc:docMk/>
            <pc:sldMk cId="4059039465" sldId="256"/>
            <ac:spMk id="20" creationId="{E8577413-0171-1240-375D-87B5A6E0721E}"/>
          </ac:spMkLst>
        </pc:spChg>
        <pc:spChg chg="mod topLvl">
          <ac:chgData name="Anne-Marieke Aling" userId="2b378585e2a1844a" providerId="LiveId" clId="{0D717D9D-D058-4ACB-9A50-059BA4DD6EE4}" dt="2026-08-18T15:01:32.011" v="35" actId="165"/>
          <ac:spMkLst>
            <pc:docMk/>
            <pc:sldMk cId="4059039465" sldId="256"/>
            <ac:spMk id="78" creationId="{85111109-437E-3D18-C5AC-350EC876637F}"/>
          </ac:spMkLst>
        </pc:spChg>
        <pc:picChg chg="del">
          <ac:chgData name="Anne-Marieke Aling" userId="2b378585e2a1844a" providerId="LiveId" clId="{0D717D9D-D058-4ACB-9A50-059BA4DD6EE4}" dt="2026-08-22T12:00:45.614" v="68" actId="478"/>
          <ac:picMkLst>
            <pc:docMk/>
            <pc:sldMk cId="4059039465" sldId="256"/>
            <ac:picMk id="4" creationId="{C746BCDB-0AEF-08CE-4DB0-C670DF6A7C57}"/>
          </ac:picMkLst>
        </pc:picChg>
        <pc:picChg chg="add">
          <ac:chgData name="Anne-Marieke Aling" userId="2b378585e2a1844a" providerId="LiveId" clId="{0D717D9D-D058-4ACB-9A50-059BA4DD6EE4}" dt="2026-08-22T12:00:46.709" v="69" actId="22"/>
          <ac:picMkLst>
            <pc:docMk/>
            <pc:sldMk cId="4059039465" sldId="256"/>
            <ac:picMk id="6" creationId="{A12AA5AA-2034-39F0-6F04-9E7E9B94F581}"/>
          </ac:picMkLst>
        </pc:picChg>
      </pc:sldChg>
      <pc:sldChg chg="addSp delSp modSp mod">
        <pc:chgData name="Anne-Marieke Aling" userId="2b378585e2a1844a" providerId="LiveId" clId="{0D717D9D-D058-4ACB-9A50-059BA4DD6EE4}" dt="2026-08-22T12:00:49.425" v="71" actId="22"/>
        <pc:sldMkLst>
          <pc:docMk/>
          <pc:sldMk cId="2827177749" sldId="257"/>
        </pc:sldMkLst>
        <pc:spChg chg="add mod">
          <ac:chgData name="Anne-Marieke Aling" userId="2b378585e2a1844a" providerId="LiveId" clId="{0D717D9D-D058-4ACB-9A50-059BA4DD6EE4}" dt="2026-08-18T15:04:37.107" v="65" actId="207"/>
          <ac:spMkLst>
            <pc:docMk/>
            <pc:sldMk cId="2827177749" sldId="257"/>
            <ac:spMk id="3" creationId="{7D6706BF-12F5-F8E5-1A87-B855FCB25FC6}"/>
          </ac:spMkLst>
        </pc:spChg>
        <pc:spChg chg="add mod">
          <ac:chgData name="Anne-Marieke Aling" userId="2b378585e2a1844a" providerId="LiveId" clId="{0D717D9D-D058-4ACB-9A50-059BA4DD6EE4}" dt="2026-08-18T15:04:48.136" v="67" actId="20577"/>
          <ac:spMkLst>
            <pc:docMk/>
            <pc:sldMk cId="2827177749" sldId="257"/>
            <ac:spMk id="20" creationId="{A6F42C0C-9FB5-79BC-7FD0-BEF7B00E0AE4}"/>
          </ac:spMkLst>
        </pc:spChg>
        <pc:picChg chg="del">
          <ac:chgData name="Anne-Marieke Aling" userId="2b378585e2a1844a" providerId="LiveId" clId="{0D717D9D-D058-4ACB-9A50-059BA4DD6EE4}" dt="2026-08-22T12:00:48.345" v="70" actId="478"/>
          <ac:picMkLst>
            <pc:docMk/>
            <pc:sldMk cId="2827177749" sldId="257"/>
            <ac:picMk id="4" creationId="{82D1CDB1-73C1-AD48-5132-F72098DEBDA9}"/>
          </ac:picMkLst>
        </pc:picChg>
        <pc:picChg chg="add">
          <ac:chgData name="Anne-Marieke Aling" userId="2b378585e2a1844a" providerId="LiveId" clId="{0D717D9D-D058-4ACB-9A50-059BA4DD6EE4}" dt="2026-08-22T12:00:49.425" v="71" actId="22"/>
          <ac:picMkLst>
            <pc:docMk/>
            <pc:sldMk cId="2827177749" sldId="257"/>
            <ac:picMk id="5" creationId="{74B4A0DD-16DF-13A2-1061-413D677C4FE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0108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2899388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l-NL"/>
              <a:t>Klik om stijl te bewerken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83339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39181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l-NL"/>
              <a:t>Klik om stijl te bewerken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472381" y="3618442"/>
            <a:ext cx="2901255"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3471863" y="3618442"/>
            <a:ext cx="2915543"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56A3E4B-D685-443D-8B95-8B606BE603D9}" type="datetimeFigureOut">
              <a:rPr lang="nl-NL" smtClean="0"/>
              <a:t>22-8-2026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624884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56A3E4B-D685-443D-8B95-8B606BE603D9}" type="datetimeFigureOut">
              <a:rPr lang="nl-NL" smtClean="0"/>
              <a:t>22-8-2026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208426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A3E4B-D685-443D-8B95-8B606BE603D9}" type="datetimeFigureOut">
              <a:rPr lang="nl-NL" smtClean="0"/>
              <a:t>22-8-2026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80441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034555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445271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46043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60777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56A3E4B-D685-443D-8B95-8B606BE603D9}" type="datetimeFigureOut">
              <a:rPr lang="nl-NL" smtClean="0"/>
              <a:t>22-8-2026</a:t>
            </a:fld>
            <a:endParaRPr lang="nl-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86BF102-41F3-449E-B88F-4D7450E0D761}" type="slidenum">
              <a:rPr lang="nl-NL" smtClean="0"/>
              <a:t>‹nr.›</a:t>
            </a:fld>
            <a:endParaRPr lang="nl-NL"/>
          </a:p>
        </p:txBody>
      </p:sp>
    </p:spTree>
    <p:extLst>
      <p:ext uri="{BB962C8B-B14F-4D97-AF65-F5344CB8AC3E}">
        <p14:creationId xmlns:p14="http://schemas.microsoft.com/office/powerpoint/2010/main" val="18327269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135C556-4CE2-F754-5B5C-9B7C964411F8}"/>
              </a:ext>
            </a:extLst>
          </p:cNvPr>
          <p:cNvSpPr txBox="1">
            <a:spLocks/>
          </p:cNvSpPr>
          <p:nvPr/>
        </p:nvSpPr>
        <p:spPr>
          <a:xfrm>
            <a:off x="518635" y="1186222"/>
            <a:ext cx="5389775" cy="896555"/>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lnSpc>
                <a:spcPct val="100000"/>
              </a:lnSpc>
            </a:pPr>
            <a:br>
              <a:rPr lang="nl-NL" sz="3200" b="1" dirty="0">
                <a:solidFill>
                  <a:srgbClr val="00582C"/>
                </a:solidFill>
                <a:latin typeface="Aptos" panose="020B0004020202020204" pitchFamily="34" charset="0"/>
              </a:rPr>
            </a:br>
            <a:br>
              <a:rPr lang="nl-NL" sz="3200" dirty="0">
                <a:solidFill>
                  <a:srgbClr val="00582C"/>
                </a:solidFill>
                <a:latin typeface="Aptos" panose="020B0004020202020204" pitchFamily="34" charset="0"/>
              </a:rPr>
            </a:br>
            <a:r>
              <a:rPr lang="nl-NL" sz="3200" b="1" dirty="0">
                <a:solidFill>
                  <a:srgbClr val="00582C"/>
                </a:solidFill>
                <a:latin typeface="Aptos" panose="020B0004020202020204" pitchFamily="34" charset="0"/>
              </a:rPr>
              <a:t>BESPREEKKAART #5</a:t>
            </a:r>
          </a:p>
        </p:txBody>
      </p:sp>
      <p:cxnSp>
        <p:nvCxnSpPr>
          <p:cNvPr id="9" name="Rechte verbindingslijn 8">
            <a:extLst>
              <a:ext uri="{FF2B5EF4-FFF2-40B4-BE49-F238E27FC236}">
                <a16:creationId xmlns:a16="http://schemas.microsoft.com/office/drawing/2014/main" id="{F8FAAA90-5864-FA45-33B3-50DECB77DF6A}"/>
              </a:ext>
            </a:extLst>
          </p:cNvPr>
          <p:cNvCxnSpPr>
            <a:cxnSpLocks/>
          </p:cNvCxnSpPr>
          <p:nvPr/>
        </p:nvCxnSpPr>
        <p:spPr>
          <a:xfrm>
            <a:off x="638049" y="3269112"/>
            <a:ext cx="0" cy="896066"/>
          </a:xfrm>
          <a:prstGeom prst="line">
            <a:avLst/>
          </a:prstGeom>
          <a:ln w="1905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Rechthoek: afgeronde hoeken 13">
            <a:extLst>
              <a:ext uri="{FF2B5EF4-FFF2-40B4-BE49-F238E27FC236}">
                <a16:creationId xmlns:a16="http://schemas.microsoft.com/office/drawing/2014/main" id="{B871B6CB-3B98-EA44-4FA7-11D4188C6FCD}"/>
              </a:ext>
            </a:extLst>
          </p:cNvPr>
          <p:cNvSpPr/>
          <p:nvPr/>
        </p:nvSpPr>
        <p:spPr>
          <a:xfrm>
            <a:off x="377162" y="2146681"/>
            <a:ext cx="6127084" cy="1528287"/>
          </a:xfrm>
          <a:prstGeom prst="roundRect">
            <a:avLst>
              <a:gd name="adj" fmla="val 7563"/>
            </a:avLst>
          </a:prstGeom>
          <a:solidFill>
            <a:srgbClr val="F4F4F4"/>
          </a:solidFill>
          <a:ln w="19050">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Aptos" panose="020B0004020202020204" pitchFamily="34" charset="0"/>
            </a:endParaRPr>
          </a:p>
        </p:txBody>
      </p:sp>
      <p:sp>
        <p:nvSpPr>
          <p:cNvPr id="26" name="Tekstvak 25">
            <a:extLst>
              <a:ext uri="{FF2B5EF4-FFF2-40B4-BE49-F238E27FC236}">
                <a16:creationId xmlns:a16="http://schemas.microsoft.com/office/drawing/2014/main" id="{D5AC62F0-FA49-6069-C2EC-CE0E5BF4297A}"/>
              </a:ext>
            </a:extLst>
          </p:cNvPr>
          <p:cNvSpPr txBox="1"/>
          <p:nvPr/>
        </p:nvSpPr>
        <p:spPr>
          <a:xfrm>
            <a:off x="475488" y="1938093"/>
            <a:ext cx="213520" cy="246221"/>
          </a:xfrm>
          <a:prstGeom prst="rect">
            <a:avLst/>
          </a:prstGeom>
          <a:noFill/>
        </p:spPr>
        <p:txBody>
          <a:bodyPr wrap="none" rtlCol="0">
            <a:spAutoFit/>
          </a:bodyPr>
          <a:lstStyle/>
          <a:p>
            <a:r>
              <a:rPr lang="nl-NL" sz="1000" dirty="0">
                <a:latin typeface="Aptos" panose="020B0004020202020204" pitchFamily="34" charset="0"/>
              </a:rPr>
              <a:t> </a:t>
            </a:r>
          </a:p>
        </p:txBody>
      </p:sp>
      <p:sp>
        <p:nvSpPr>
          <p:cNvPr id="20" name="Tekstvak 19">
            <a:extLst>
              <a:ext uri="{FF2B5EF4-FFF2-40B4-BE49-F238E27FC236}">
                <a16:creationId xmlns:a16="http://schemas.microsoft.com/office/drawing/2014/main" id="{E8577413-0171-1240-375D-87B5A6E0721E}"/>
              </a:ext>
            </a:extLst>
          </p:cNvPr>
          <p:cNvSpPr txBox="1"/>
          <p:nvPr/>
        </p:nvSpPr>
        <p:spPr>
          <a:xfrm>
            <a:off x="565753" y="2271642"/>
            <a:ext cx="5744463" cy="984885"/>
          </a:xfrm>
          <a:prstGeom prst="rect">
            <a:avLst/>
          </a:prstGeom>
          <a:noFill/>
        </p:spPr>
        <p:txBody>
          <a:bodyPr wrap="square" rtlCol="0">
            <a:spAutoFit/>
          </a:bodyPr>
          <a:lstStyle/>
          <a:p>
            <a:r>
              <a:rPr lang="nl-NL" b="1" dirty="0">
                <a:solidFill>
                  <a:srgbClr val="00582C"/>
                </a:solidFill>
                <a:latin typeface="Aptos" panose="020B0004020202020204" pitchFamily="34" charset="0"/>
              </a:rPr>
              <a:t>Casusbespreking</a:t>
            </a:r>
            <a:br>
              <a:rPr lang="nl-NL" sz="800" b="1" dirty="0">
                <a:solidFill>
                  <a:srgbClr val="00582C"/>
                </a:solidFill>
                <a:latin typeface="Aptos" panose="020B0004020202020204" pitchFamily="34" charset="0"/>
              </a:rPr>
            </a:br>
            <a:endParaRPr lang="nl-NL" sz="800" b="1" dirty="0">
              <a:solidFill>
                <a:srgbClr val="00582C"/>
              </a:solidFill>
              <a:latin typeface="Aptos" panose="020B0004020202020204" pitchFamily="34" charset="0"/>
            </a:endParaRPr>
          </a:p>
          <a:p>
            <a:r>
              <a:rPr lang="nl-NL" sz="1600" dirty="0">
                <a:latin typeface="Aptos" panose="020B0004020202020204" pitchFamily="34" charset="0"/>
              </a:rPr>
              <a:t>Tijd om jullie kennis op de proef te stellen. Wat ging er goed en wat ging er niet goed in onderstaande casus?</a:t>
            </a:r>
          </a:p>
        </p:txBody>
      </p:sp>
      <p:sp>
        <p:nvSpPr>
          <p:cNvPr id="60" name="Tekstvak 59">
            <a:extLst>
              <a:ext uri="{FF2B5EF4-FFF2-40B4-BE49-F238E27FC236}">
                <a16:creationId xmlns:a16="http://schemas.microsoft.com/office/drawing/2014/main" id="{1A0F277F-FDE7-A057-6434-181D4BFA8E46}"/>
              </a:ext>
            </a:extLst>
          </p:cNvPr>
          <p:cNvSpPr txBox="1"/>
          <p:nvPr/>
        </p:nvSpPr>
        <p:spPr>
          <a:xfrm>
            <a:off x="4048105" y="187692"/>
            <a:ext cx="2422202" cy="830997"/>
          </a:xfrm>
          <a:prstGeom prst="rect">
            <a:avLst/>
          </a:prstGeom>
          <a:noFill/>
        </p:spPr>
        <p:txBody>
          <a:bodyPr wrap="none" rtlCol="0">
            <a:spAutoFit/>
          </a:bodyPr>
          <a:lstStyle/>
          <a:p>
            <a:br>
              <a:rPr lang="nl-NL" sz="1600" dirty="0">
                <a:latin typeface="Aptos" panose="020B0004020202020204" pitchFamily="34" charset="0"/>
              </a:rPr>
            </a:br>
            <a:br>
              <a:rPr lang="nl-NL" sz="1600" dirty="0">
                <a:solidFill>
                  <a:srgbClr val="00582C"/>
                </a:solidFill>
                <a:latin typeface="Aptos" panose="020B0004020202020204" pitchFamily="34" charset="0"/>
              </a:rPr>
            </a:br>
            <a:r>
              <a:rPr lang="nl-NL" sz="1600" dirty="0">
                <a:solidFill>
                  <a:srgbClr val="00582C"/>
                </a:solidFill>
                <a:latin typeface="Aptos" panose="020B0004020202020204" pitchFamily="34" charset="0"/>
              </a:rPr>
              <a:t>Handschoenen in de zorg</a:t>
            </a:r>
          </a:p>
        </p:txBody>
      </p:sp>
      <p:pic>
        <p:nvPicPr>
          <p:cNvPr id="7" name="Afbeelding 6" descr="Afbeelding met Graphics, groen, creativiteit&#10;&#10;Door AI gegenereerde inhoud is mogelijk onjuist.">
            <a:extLst>
              <a:ext uri="{FF2B5EF4-FFF2-40B4-BE49-F238E27FC236}">
                <a16:creationId xmlns:a16="http://schemas.microsoft.com/office/drawing/2014/main" id="{1DD78952-CE00-FDC7-471C-7D6F4AF810CA}"/>
              </a:ext>
            </a:extLst>
          </p:cNvPr>
          <p:cNvPicPr>
            <a:picLocks noChangeAspect="1"/>
          </p:cNvPicPr>
          <p:nvPr/>
        </p:nvPicPr>
        <p:blipFill>
          <a:blip r:embed="rId2">
            <a:alphaModFix amt="5000"/>
            <a:extLst>
              <a:ext uri="{BEBA8EAE-BF5A-486C-A8C5-ECC9F3942E4B}">
                <a14:imgProps xmlns:a14="http://schemas.microsoft.com/office/drawing/2010/main">
                  <a14:imgLayer r:embed="rId3">
                    <a14:imgEffect>
                      <a14:backgroundRemoval t="1252" b="96245" l="4698" r="97315">
                        <a14:foregroundMark x1="80537" y1="7928" x2="80537" y2="7928"/>
                        <a14:foregroundMark x1="96141" y1="4451" x2="96141" y2="4451"/>
                        <a14:foregroundMark x1="97651" y1="1252" x2="97651" y2="1252"/>
                        <a14:foregroundMark x1="13087" y1="93880" x2="13087" y2="93880"/>
                        <a14:foregroundMark x1="4698" y1="96245" x2="4698" y2="96245"/>
                      </a14:backgroundRemoval>
                    </a14:imgEffect>
                  </a14:imgLayer>
                </a14:imgProps>
              </a:ext>
              <a:ext uri="{28A0092B-C50C-407E-A947-70E740481C1C}">
                <a14:useLocalDpi xmlns:a14="http://schemas.microsoft.com/office/drawing/2010/main" val="0"/>
              </a:ext>
            </a:extLst>
          </a:blip>
          <a:stretch>
            <a:fillRect/>
          </a:stretch>
        </p:blipFill>
        <p:spPr>
          <a:xfrm>
            <a:off x="3302433" y="6068194"/>
            <a:ext cx="3080893" cy="3716715"/>
          </a:xfrm>
          <a:prstGeom prst="rect">
            <a:avLst/>
          </a:prstGeom>
        </p:spPr>
      </p:pic>
      <p:sp>
        <p:nvSpPr>
          <p:cNvPr id="59" name="Tekstvak 58">
            <a:extLst>
              <a:ext uri="{FF2B5EF4-FFF2-40B4-BE49-F238E27FC236}">
                <a16:creationId xmlns:a16="http://schemas.microsoft.com/office/drawing/2014/main" id="{6F71AC0F-1D76-EF74-C719-80192890C112}"/>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sp>
        <p:nvSpPr>
          <p:cNvPr id="78" name="Rechthoek: afgeronde hoeken 77">
            <a:extLst>
              <a:ext uri="{FF2B5EF4-FFF2-40B4-BE49-F238E27FC236}">
                <a16:creationId xmlns:a16="http://schemas.microsoft.com/office/drawing/2014/main" id="{85111109-437E-3D18-C5AC-350EC876637F}"/>
              </a:ext>
            </a:extLst>
          </p:cNvPr>
          <p:cNvSpPr/>
          <p:nvPr/>
        </p:nvSpPr>
        <p:spPr>
          <a:xfrm>
            <a:off x="365457" y="3913094"/>
            <a:ext cx="6127084" cy="5492167"/>
          </a:xfrm>
          <a:prstGeom prst="roundRect">
            <a:avLst>
              <a:gd name="adj" fmla="val 2141"/>
            </a:avLst>
          </a:prstGeom>
          <a:solidFill>
            <a:srgbClr val="F4F4F4"/>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999756D1-35BC-F7A7-4919-A806717DB9CE}"/>
              </a:ext>
            </a:extLst>
          </p:cNvPr>
          <p:cNvSpPr txBox="1"/>
          <p:nvPr/>
        </p:nvSpPr>
        <p:spPr>
          <a:xfrm>
            <a:off x="565753" y="4083035"/>
            <a:ext cx="5654198" cy="4770537"/>
          </a:xfrm>
          <a:prstGeom prst="rect">
            <a:avLst/>
          </a:prstGeom>
          <a:noFill/>
        </p:spPr>
        <p:txBody>
          <a:bodyPr wrap="square" rtlCol="0">
            <a:spAutoFit/>
          </a:bodyPr>
          <a:lstStyle/>
          <a:p>
            <a:r>
              <a:rPr lang="nl-NL" sz="1600" dirty="0">
                <a:latin typeface="Aptos" panose="020B0004020202020204" pitchFamily="34" charset="0"/>
              </a:rPr>
              <a:t>Je bent bezig met de ochtendronde en gaat een patiënt helpen met de ADL-zorg. </a:t>
            </a:r>
            <a:br>
              <a:rPr lang="nl-NL" sz="1600" dirty="0">
                <a:latin typeface="Aptos" panose="020B0004020202020204" pitchFamily="34" charset="0"/>
              </a:rPr>
            </a:br>
            <a:br>
              <a:rPr lang="nl-NL" sz="1600" dirty="0">
                <a:latin typeface="Aptos" panose="020B0004020202020204" pitchFamily="34" charset="0"/>
              </a:rPr>
            </a:br>
            <a:r>
              <a:rPr lang="nl-NL" sz="1600" dirty="0">
                <a:latin typeface="Aptos" panose="020B0004020202020204" pitchFamily="34" charset="0"/>
              </a:rPr>
              <a:t>Je trekt handschoenen aan en helpt de patiënt bij het wassen. Je begint bij het gezicht en het bovenlichaam. Daarna was je de onderkant. </a:t>
            </a:r>
            <a:br>
              <a:rPr lang="nl-NL" sz="1600" dirty="0">
                <a:latin typeface="Aptos" panose="020B0004020202020204" pitchFamily="34" charset="0"/>
              </a:rPr>
            </a:br>
            <a:r>
              <a:rPr lang="nl-NL" sz="1600" dirty="0">
                <a:latin typeface="Aptos" panose="020B0004020202020204" pitchFamily="34" charset="0"/>
              </a:rPr>
              <a:t>Je pakt een afvalzakje uit de kast om de gebruikte wasdoekjes in weg te gooien. </a:t>
            </a:r>
            <a:br>
              <a:rPr lang="nl-NL" sz="1600" dirty="0">
                <a:latin typeface="Aptos" panose="020B0004020202020204" pitchFamily="34" charset="0"/>
              </a:rPr>
            </a:br>
            <a:r>
              <a:rPr lang="nl-NL" sz="1600" dirty="0">
                <a:latin typeface="Aptos" panose="020B0004020202020204" pitchFamily="34" charset="0"/>
              </a:rPr>
              <a:t>Jouw handschoenen trek je uit en doe je ook in het afvalzakje. Dit gooi je weg in de prullenbak. </a:t>
            </a:r>
          </a:p>
          <a:p>
            <a:r>
              <a:rPr lang="nl-NL" sz="1600" dirty="0">
                <a:latin typeface="Aptos" panose="020B0004020202020204" pitchFamily="34" charset="0"/>
              </a:rPr>
              <a:t>Je trekt een nieuw paar handschoenen aan. Je helpt de patiënt nog even met het poetsen van zijn kunstgebit. Hierna trek je de handschoenen weer uit en je gooit ze weg. </a:t>
            </a:r>
          </a:p>
          <a:p>
            <a:r>
              <a:rPr lang="nl-NL" sz="1600" dirty="0">
                <a:latin typeface="Aptos" panose="020B0004020202020204" pitchFamily="34" charset="0"/>
              </a:rPr>
              <a:t>Je desinfecteert je handen. </a:t>
            </a:r>
          </a:p>
          <a:p>
            <a:endParaRPr lang="nl-NL" sz="1600" dirty="0">
              <a:latin typeface="Aptos" panose="020B0004020202020204" pitchFamily="34" charset="0"/>
            </a:endParaRPr>
          </a:p>
          <a:p>
            <a:r>
              <a:rPr lang="nl-NL" sz="1600" dirty="0">
                <a:latin typeface="Aptos" panose="020B0004020202020204" pitchFamily="34" charset="0"/>
              </a:rPr>
              <a:t>De patiënt vraagt of je zijn kussen nog even goed in zijn rug wilt leggen. Je helpt hem daarbij en geeft zijn glas water aan wat op het nachtkastje staat. Je verlaat dan de kamer om door te gaan naar de volgende patiënt.</a:t>
            </a:r>
          </a:p>
        </p:txBody>
      </p:sp>
      <p:pic>
        <p:nvPicPr>
          <p:cNvPr id="6" name="Afbeelding 5" descr="Afbeelding met tekst, logo, Lettertype, Graphics&#10;&#10;Door AI gegenereerde inhoud is mogelijk onjuist.">
            <a:extLst>
              <a:ext uri="{FF2B5EF4-FFF2-40B4-BE49-F238E27FC236}">
                <a16:creationId xmlns:a16="http://schemas.microsoft.com/office/drawing/2014/main" id="{A12AA5AA-2034-39F0-6F04-9E7E9B94F5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354" y="62274"/>
            <a:ext cx="2647542" cy="1181347"/>
          </a:xfrm>
          <a:prstGeom prst="rect">
            <a:avLst/>
          </a:prstGeom>
        </p:spPr>
      </p:pic>
    </p:spTree>
    <p:extLst>
      <p:ext uri="{BB962C8B-B14F-4D97-AF65-F5344CB8AC3E}">
        <p14:creationId xmlns:p14="http://schemas.microsoft.com/office/powerpoint/2010/main" val="4059039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5AF01AD0-1180-C0D7-9D5C-5BEBD4C43B4F}"/>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pic>
        <p:nvPicPr>
          <p:cNvPr id="11" name="Afbeelding 10" descr="Afbeelding met Graphics, groen, creativiteit&#10;&#10;Door AI gegenereerde inhoud is mogelijk onjuist.">
            <a:extLst>
              <a:ext uri="{FF2B5EF4-FFF2-40B4-BE49-F238E27FC236}">
                <a16:creationId xmlns:a16="http://schemas.microsoft.com/office/drawing/2014/main" id="{F22E1D5A-BD2F-677F-FFCE-F63DEA7047DB}"/>
              </a:ext>
            </a:extLst>
          </p:cNvPr>
          <p:cNvPicPr>
            <a:picLocks noChangeAspect="1"/>
          </p:cNvPicPr>
          <p:nvPr/>
        </p:nvPicPr>
        <p:blipFill>
          <a:blip r:embed="rId2">
            <a:alphaModFix amt="5000"/>
            <a:extLst>
              <a:ext uri="{BEBA8EAE-BF5A-486C-A8C5-ECC9F3942E4B}">
                <a14:imgProps xmlns:a14="http://schemas.microsoft.com/office/drawing/2010/main">
                  <a14:imgLayer r:embed="rId3">
                    <a14:imgEffect>
                      <a14:backgroundRemoval t="1252" b="96245" l="4698" r="97315">
                        <a14:foregroundMark x1="80537" y1="7928" x2="80537" y2="7928"/>
                        <a14:foregroundMark x1="96141" y1="4451" x2="96141" y2="4451"/>
                        <a14:foregroundMark x1="97651" y1="1252" x2="97651" y2="1252"/>
                        <a14:foregroundMark x1="13087" y1="93880" x2="13087" y2="93880"/>
                        <a14:foregroundMark x1="4698" y1="96245" x2="4698" y2="96245"/>
                      </a14:backgroundRemoval>
                    </a14:imgEffect>
                  </a14:imgLayer>
                </a14:imgProps>
              </a:ext>
              <a:ext uri="{28A0092B-C50C-407E-A947-70E740481C1C}">
                <a14:useLocalDpi xmlns:a14="http://schemas.microsoft.com/office/drawing/2010/main" val="0"/>
              </a:ext>
            </a:extLst>
          </a:blip>
          <a:stretch>
            <a:fillRect/>
          </a:stretch>
        </p:blipFill>
        <p:spPr>
          <a:xfrm>
            <a:off x="3302433" y="6068194"/>
            <a:ext cx="3080893" cy="3716715"/>
          </a:xfrm>
          <a:prstGeom prst="rect">
            <a:avLst/>
          </a:prstGeom>
        </p:spPr>
      </p:pic>
      <p:sp>
        <p:nvSpPr>
          <p:cNvPr id="12" name="Tekstvak 11">
            <a:extLst>
              <a:ext uri="{FF2B5EF4-FFF2-40B4-BE49-F238E27FC236}">
                <a16:creationId xmlns:a16="http://schemas.microsoft.com/office/drawing/2014/main" id="{AA9F8DB8-B3F7-BD36-732B-871B8502638A}"/>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sp>
        <p:nvSpPr>
          <p:cNvPr id="3" name="Rechthoek: afgeronde hoeken 2">
            <a:extLst>
              <a:ext uri="{FF2B5EF4-FFF2-40B4-BE49-F238E27FC236}">
                <a16:creationId xmlns:a16="http://schemas.microsoft.com/office/drawing/2014/main" id="{7D6706BF-12F5-F8E5-1A87-B855FCB25FC6}"/>
              </a:ext>
            </a:extLst>
          </p:cNvPr>
          <p:cNvSpPr/>
          <p:nvPr/>
        </p:nvSpPr>
        <p:spPr>
          <a:xfrm>
            <a:off x="377162" y="1816275"/>
            <a:ext cx="6127084" cy="7580892"/>
          </a:xfrm>
          <a:prstGeom prst="roundRect">
            <a:avLst>
              <a:gd name="adj" fmla="val 2657"/>
            </a:avLst>
          </a:prstGeom>
          <a:solidFill>
            <a:schemeClr val="bg1"/>
          </a:solidFill>
          <a:ln w="19050">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Aptos" panose="020B0004020202020204" pitchFamily="34" charset="0"/>
            </a:endParaRPr>
          </a:p>
        </p:txBody>
      </p:sp>
      <p:sp>
        <p:nvSpPr>
          <p:cNvPr id="20" name="Tekstvak 19">
            <a:extLst>
              <a:ext uri="{FF2B5EF4-FFF2-40B4-BE49-F238E27FC236}">
                <a16:creationId xmlns:a16="http://schemas.microsoft.com/office/drawing/2014/main" id="{A6F42C0C-9FB5-79BC-7FD0-BEF7B00E0AE4}"/>
              </a:ext>
            </a:extLst>
          </p:cNvPr>
          <p:cNvSpPr txBox="1"/>
          <p:nvPr/>
        </p:nvSpPr>
        <p:spPr>
          <a:xfrm>
            <a:off x="475488" y="1951097"/>
            <a:ext cx="5925311" cy="6555641"/>
          </a:xfrm>
          <a:prstGeom prst="rect">
            <a:avLst/>
          </a:prstGeom>
          <a:noFill/>
        </p:spPr>
        <p:txBody>
          <a:bodyPr wrap="square" rtlCol="0">
            <a:spAutoFit/>
          </a:bodyPr>
          <a:lstStyle/>
          <a:p>
            <a:r>
              <a:rPr lang="nl-NL" b="1"/>
              <a:t>Antwoord</a:t>
            </a:r>
            <a:br>
              <a:rPr lang="nl-NL" b="1"/>
            </a:br>
            <a:br>
              <a:rPr lang="nl-NL" dirty="0"/>
            </a:br>
            <a:r>
              <a:rPr lang="nl-NL" dirty="0"/>
              <a:t>Wat ging er goed:</a:t>
            </a:r>
          </a:p>
          <a:p>
            <a:pPr marL="285750" indent="-285750">
              <a:buFont typeface="Arial" panose="020B0604020202020204" pitchFamily="34" charset="0"/>
              <a:buChar char="•"/>
            </a:pPr>
            <a:r>
              <a:rPr lang="nl-NL" sz="1600" dirty="0"/>
              <a:t>er wordt gewerkt van schoon naar vuil (eerst bovenkant lichaam, daarna de onderkant)</a:t>
            </a:r>
          </a:p>
          <a:p>
            <a:pPr marL="285750" indent="-285750">
              <a:buFont typeface="Arial" panose="020B0604020202020204" pitchFamily="34" charset="0"/>
              <a:buChar char="•"/>
            </a:pPr>
            <a:r>
              <a:rPr lang="nl-NL" sz="1600" dirty="0"/>
              <a:t>bij mogelijk contact met lichaamsvloeistoffen of slijmvliezen worden handschoenen gedragen (wassen onderkant en poetsen kunstgebit)</a:t>
            </a:r>
          </a:p>
          <a:p>
            <a:pPr marL="285750" indent="-285750">
              <a:buFont typeface="Arial" panose="020B0604020202020204" pitchFamily="34" charset="0"/>
              <a:buChar char="•"/>
            </a:pPr>
            <a:r>
              <a:rPr lang="nl-NL" sz="1600" dirty="0"/>
              <a:t>tussen het wassen van de onderkant en het poetsen van het kunstgebit worden nieuwe handschoenen aangetrokken</a:t>
            </a:r>
          </a:p>
          <a:p>
            <a:pPr marL="285750" indent="-285750">
              <a:buFont typeface="Arial" panose="020B0604020202020204" pitchFamily="34" charset="0"/>
              <a:buChar char="•"/>
            </a:pPr>
            <a:r>
              <a:rPr lang="nl-NL" sz="1600" dirty="0"/>
              <a:t>direct na het afronden van de handeling en vóór het verlaten van de kamer worden de handschoenen uitgetrokken</a:t>
            </a:r>
          </a:p>
          <a:p>
            <a:pPr marL="285750" indent="-285750">
              <a:buFont typeface="Arial" panose="020B0604020202020204" pitchFamily="34" charset="0"/>
              <a:buChar char="•"/>
            </a:pPr>
            <a:endParaRPr lang="nl-NL" sz="1400" dirty="0"/>
          </a:p>
          <a:p>
            <a:r>
              <a:rPr lang="nl-NL" dirty="0"/>
              <a:t>Wat ging er niet goed?</a:t>
            </a:r>
          </a:p>
          <a:p>
            <a:pPr marL="285750" indent="-285750">
              <a:buFont typeface="Arial" panose="020B0604020202020204" pitchFamily="34" charset="0"/>
              <a:buChar char="•"/>
            </a:pPr>
            <a:r>
              <a:rPr lang="nl-NL" sz="1600" dirty="0"/>
              <a:t>vóór het aantrekken van handschoenen wordt geen handdesinfectie toegepast</a:t>
            </a:r>
          </a:p>
          <a:p>
            <a:pPr marL="285750" indent="-285750">
              <a:buFont typeface="Arial" panose="020B0604020202020204" pitchFamily="34" charset="0"/>
              <a:buChar char="•"/>
            </a:pPr>
            <a:r>
              <a:rPr lang="nl-NL" sz="1600" dirty="0"/>
              <a:t>met handschoenen aan wordt de omgeving aangeraakt (het kastje). Probeer alles klaar te leggen vóórdat de handschoenen worden aangetrokken.</a:t>
            </a:r>
          </a:p>
          <a:p>
            <a:pPr marL="285750" indent="-285750">
              <a:buFont typeface="Arial" panose="020B0604020202020204" pitchFamily="34" charset="0"/>
              <a:buChar char="•"/>
            </a:pPr>
            <a:r>
              <a:rPr lang="nl-NL" sz="1600" dirty="0"/>
              <a:t>na het wassen van de onderkant wordt geen handhygiëne toegepast. Dit had gedaan moeten worden vóórdat het nieuwe paar handschoenen werd aangedaan. Pas handdesinfectie toe na een vuile handeling en vóór een schone handeling.</a:t>
            </a:r>
          </a:p>
          <a:p>
            <a:pPr marL="285750" indent="-285750">
              <a:buFont typeface="Arial" panose="020B0604020202020204" pitchFamily="34" charset="0"/>
              <a:buChar char="•"/>
            </a:pPr>
            <a:r>
              <a:rPr lang="nl-NL" sz="1600" dirty="0"/>
              <a:t>na het aanraken van de omgeving van de patiënt (het kussen en glas op het nachtkasje) worden de handen niet gedesinfecteerd voordat de kamer wordt verlaten</a:t>
            </a:r>
          </a:p>
        </p:txBody>
      </p:sp>
      <p:pic>
        <p:nvPicPr>
          <p:cNvPr id="5" name="Afbeelding 4" descr="Afbeelding met tekst, logo, Lettertype, Graphics&#10;&#10;Door AI gegenereerde inhoud is mogelijk onjuist.">
            <a:extLst>
              <a:ext uri="{FF2B5EF4-FFF2-40B4-BE49-F238E27FC236}">
                <a16:creationId xmlns:a16="http://schemas.microsoft.com/office/drawing/2014/main" id="{74B4A0DD-16DF-13A2-1061-413D677C4F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354" y="62274"/>
            <a:ext cx="2647542" cy="1181347"/>
          </a:xfrm>
          <a:prstGeom prst="rect">
            <a:avLst/>
          </a:prstGeom>
        </p:spPr>
      </p:pic>
    </p:spTree>
    <p:extLst>
      <p:ext uri="{BB962C8B-B14F-4D97-AF65-F5344CB8AC3E}">
        <p14:creationId xmlns:p14="http://schemas.microsoft.com/office/powerpoint/2010/main" val="2827177749"/>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242</TotalTime>
  <Words>404</Words>
  <Application>Microsoft Office PowerPoint</Application>
  <PresentationFormat>A4 (210 x 297 mm)</PresentationFormat>
  <Paragraphs>24</Paragraphs>
  <Slides>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vt:i4>
      </vt:variant>
    </vt:vector>
  </HeadingPairs>
  <TitlesOfParts>
    <vt:vector size="7" baseType="lpstr">
      <vt:lpstr>Aptos</vt:lpstr>
      <vt:lpstr>Arial</vt:lpstr>
      <vt:lpstr>Calibri</vt:lpstr>
      <vt:lpstr>Calibri Light</vt:lpstr>
      <vt:lpstr>Kantoorthema</vt:lpstr>
      <vt:lpstr>PowerPoint-presentatie</vt:lpstr>
      <vt:lpstr>PowerPoint-presentatie</vt:lpstr>
    </vt:vector>
  </TitlesOfParts>
  <Company>Noordwest Ziekenhuisgroep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Aling, Anne-Marieke</dc:creator>
  <cp:lastModifiedBy>Anne-Marieke Aling</cp:lastModifiedBy>
  <cp:revision>28</cp:revision>
  <dcterms:created xsi:type="dcterms:W3CDTF">2023-05-16T13:58:24Z</dcterms:created>
  <dcterms:modified xsi:type="dcterms:W3CDTF">2026-08-22T12:00:51Z</dcterms:modified>
</cp:coreProperties>
</file>