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2C"/>
    <a:srgbClr val="6EBD40"/>
    <a:srgbClr val="F4F4F4"/>
    <a:srgbClr val="E87F2B"/>
    <a:srgbClr val="52BB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F1CA72F-2C30-44A4-AAE1-4AE3932FE997}" v="1" dt="2026-08-18T15:20:10.435"/>
  </p1510:revLst>
</p1510:revInfo>
</file>

<file path=ppt/tableStyles.xml><?xml version="1.0" encoding="utf-8"?>
<a:tblStyleLst xmlns:a="http://schemas.openxmlformats.org/drawingml/2006/main" def="{5C22544A-7EE6-4342-B048-85BDC9FD1C3A}">
  <a:tblStyle styleId="{93296810-A885-4BE3-A3E7-6D5BEEA58F35}" styleName="Stijl, gemiddeld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77" d="100"/>
          <a:sy n="77" d="100"/>
        </p:scale>
        <p:origin x="1818"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 Id="rId9"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ne-Marieke Aling" userId="2b378585e2a1844a" providerId="LiveId" clId="{0D717D9D-D058-4ACB-9A50-059BA4DD6EE4}"/>
    <pc:docChg chg="undo custSel addSld delSld modSld">
      <pc:chgData name="Anne-Marieke Aling" userId="2b378585e2a1844a" providerId="LiveId" clId="{0D717D9D-D058-4ACB-9A50-059BA4DD6EE4}" dt="2026-08-22T12:01:05.384" v="146" actId="22"/>
      <pc:docMkLst>
        <pc:docMk/>
      </pc:docMkLst>
      <pc:sldChg chg="addSp delSp modSp mod">
        <pc:chgData name="Anne-Marieke Aling" userId="2b378585e2a1844a" providerId="LiveId" clId="{0D717D9D-D058-4ACB-9A50-059BA4DD6EE4}" dt="2026-08-22T12:00:58.809" v="142" actId="22"/>
        <pc:sldMkLst>
          <pc:docMk/>
          <pc:sldMk cId="4059039465" sldId="256"/>
        </pc:sldMkLst>
        <pc:spChg chg="mod">
          <ac:chgData name="Anne-Marieke Aling" userId="2b378585e2a1844a" providerId="LiveId" clId="{0D717D9D-D058-4ACB-9A50-059BA4DD6EE4}" dt="2026-08-18T15:15:51.017" v="41" actId="20577"/>
          <ac:spMkLst>
            <pc:docMk/>
            <pc:sldMk cId="4059039465" sldId="256"/>
            <ac:spMk id="3" creationId="{999756D1-35BC-F7A7-4919-A806717DB9CE}"/>
          </ac:spMkLst>
        </pc:spChg>
        <pc:spChg chg="mod">
          <ac:chgData name="Anne-Marieke Aling" userId="2b378585e2a1844a" providerId="LiveId" clId="{0D717D9D-D058-4ACB-9A50-059BA4DD6EE4}" dt="2026-08-18T15:14:18.908" v="1" actId="20577"/>
          <ac:spMkLst>
            <pc:docMk/>
            <pc:sldMk cId="4059039465" sldId="256"/>
            <ac:spMk id="5" creationId="{5135C556-4CE2-F754-5B5C-9B7C964411F8}"/>
          </ac:spMkLst>
        </pc:spChg>
        <pc:picChg chg="del">
          <ac:chgData name="Anne-Marieke Aling" userId="2b378585e2a1844a" providerId="LiveId" clId="{0D717D9D-D058-4ACB-9A50-059BA4DD6EE4}" dt="2026-08-22T12:00:57.749" v="141" actId="478"/>
          <ac:picMkLst>
            <pc:docMk/>
            <pc:sldMk cId="4059039465" sldId="256"/>
            <ac:picMk id="4" creationId="{C746BCDB-0AEF-08CE-4DB0-C670DF6A7C57}"/>
          </ac:picMkLst>
        </pc:picChg>
        <pc:picChg chg="add mod">
          <ac:chgData name="Anne-Marieke Aling" userId="2b378585e2a1844a" providerId="LiveId" clId="{0D717D9D-D058-4ACB-9A50-059BA4DD6EE4}" dt="2026-08-18T15:20:23.137" v="48" actId="14100"/>
          <ac:picMkLst>
            <pc:docMk/>
            <pc:sldMk cId="4059039465" sldId="256"/>
            <ac:picMk id="6" creationId="{815A069A-7654-3635-24A2-F3842B1F9174}"/>
          </ac:picMkLst>
        </pc:picChg>
        <pc:picChg chg="add">
          <ac:chgData name="Anne-Marieke Aling" userId="2b378585e2a1844a" providerId="LiveId" clId="{0D717D9D-D058-4ACB-9A50-059BA4DD6EE4}" dt="2026-08-22T12:00:58.809" v="142" actId="22"/>
          <ac:picMkLst>
            <pc:docMk/>
            <pc:sldMk cId="4059039465" sldId="256"/>
            <ac:picMk id="8" creationId="{7AFE8C75-2FA0-3434-10BA-FAFDCA7341BD}"/>
          </ac:picMkLst>
        </pc:picChg>
      </pc:sldChg>
      <pc:sldChg chg="addSp delSp modSp add del mod">
        <pc:chgData name="Anne-Marieke Aling" userId="2b378585e2a1844a" providerId="LiveId" clId="{0D717D9D-D058-4ACB-9A50-059BA4DD6EE4}" dt="2026-08-22T12:01:05.384" v="146" actId="22"/>
        <pc:sldMkLst>
          <pc:docMk/>
          <pc:sldMk cId="2827177749" sldId="257"/>
        </pc:sldMkLst>
        <pc:spChg chg="add mod">
          <ac:chgData name="Anne-Marieke Aling" userId="2b378585e2a1844a" providerId="LiveId" clId="{0D717D9D-D058-4ACB-9A50-059BA4DD6EE4}" dt="2026-08-18T15:25:48.546" v="140" actId="20577"/>
          <ac:spMkLst>
            <pc:docMk/>
            <pc:sldMk cId="2827177749" sldId="257"/>
            <ac:spMk id="5" creationId="{915CE151-D490-F0D6-9998-8B1F886F1598}"/>
          </ac:spMkLst>
        </pc:spChg>
        <pc:picChg chg="del">
          <ac:chgData name="Anne-Marieke Aling" userId="2b378585e2a1844a" providerId="LiveId" clId="{0D717D9D-D058-4ACB-9A50-059BA4DD6EE4}" dt="2026-08-22T12:01:04.292" v="145" actId="478"/>
          <ac:picMkLst>
            <pc:docMk/>
            <pc:sldMk cId="2827177749" sldId="257"/>
            <ac:picMk id="4" creationId="{82D1CDB1-73C1-AD48-5132-F72098DEBDA9}"/>
          </ac:picMkLst>
        </pc:picChg>
        <pc:picChg chg="add">
          <ac:chgData name="Anne-Marieke Aling" userId="2b378585e2a1844a" providerId="LiveId" clId="{0D717D9D-D058-4ACB-9A50-059BA4DD6EE4}" dt="2026-08-22T12:01:05.384" v="146" actId="22"/>
          <ac:picMkLst>
            <pc:docMk/>
            <pc:sldMk cId="2827177749" sldId="257"/>
            <ac:picMk id="6" creationId="{FAF09814-D5F3-AB91-847D-055AAA9F4467}"/>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nl-NL"/>
              <a:t>Klik om stijl te bewerken</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nl-NL"/>
              <a:t>Klikken om de ondertitelstijl van het model te bewerken</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3001085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2899388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nl-NL"/>
              <a:t>Klik om stijl te bewerken</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nl-NL"/>
              <a:t>Klikken om de tekststijl van het model te bewerken</a:t>
            </a:r>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8333952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Date Placeholder 4"/>
          <p:cNvSpPr>
            <a:spLocks noGrp="1"/>
          </p:cNvSpPr>
          <p:nvPr>
            <p:ph type="dt" sz="half" idx="10"/>
          </p:nvPr>
        </p:nvSpPr>
        <p:spPr/>
        <p:txBody>
          <a:bodyPr/>
          <a:lstStyle/>
          <a:p>
            <a:fld id="{456A3E4B-D685-443D-8B95-8B606BE603D9}" type="datetimeFigureOut">
              <a:rPr lang="nl-NL" smtClean="0"/>
              <a:t>22-8-2026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30391810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nl-NL"/>
              <a:t>Klik om stijl te bewerken</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4" name="Content Placeholder 3"/>
          <p:cNvSpPr>
            <a:spLocks noGrp="1"/>
          </p:cNvSpPr>
          <p:nvPr>
            <p:ph sz="half" idx="2"/>
          </p:nvPr>
        </p:nvSpPr>
        <p:spPr>
          <a:xfrm>
            <a:off x="472381" y="3618442"/>
            <a:ext cx="2901255"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nl-NL"/>
              <a:t>Klikken om de tekststijl van het model te bewerken</a:t>
            </a:r>
          </a:p>
        </p:txBody>
      </p:sp>
      <p:sp>
        <p:nvSpPr>
          <p:cNvPr id="6" name="Content Placeholder 5"/>
          <p:cNvSpPr>
            <a:spLocks noGrp="1"/>
          </p:cNvSpPr>
          <p:nvPr>
            <p:ph sz="quarter" idx="4"/>
          </p:nvPr>
        </p:nvSpPr>
        <p:spPr>
          <a:xfrm>
            <a:off x="3471863" y="3618442"/>
            <a:ext cx="2915543" cy="532218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7" name="Date Placeholder 6"/>
          <p:cNvSpPr>
            <a:spLocks noGrp="1"/>
          </p:cNvSpPr>
          <p:nvPr>
            <p:ph type="dt" sz="half" idx="10"/>
          </p:nvPr>
        </p:nvSpPr>
        <p:spPr/>
        <p:txBody>
          <a:bodyPr/>
          <a:lstStyle/>
          <a:p>
            <a:fld id="{456A3E4B-D685-443D-8B95-8B606BE603D9}" type="datetimeFigureOut">
              <a:rPr lang="nl-NL" smtClean="0"/>
              <a:t>22-8-2026</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6248849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Date Placeholder 2"/>
          <p:cNvSpPr>
            <a:spLocks noGrp="1"/>
          </p:cNvSpPr>
          <p:nvPr>
            <p:ph type="dt" sz="half" idx="10"/>
          </p:nvPr>
        </p:nvSpPr>
        <p:spPr/>
        <p:txBody>
          <a:bodyPr/>
          <a:lstStyle/>
          <a:p>
            <a:fld id="{456A3E4B-D685-443D-8B95-8B606BE603D9}" type="datetimeFigureOut">
              <a:rPr lang="nl-NL" smtClean="0"/>
              <a:t>22-8-2026</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20842689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6A3E4B-D685-443D-8B95-8B606BE603D9}" type="datetimeFigureOut">
              <a:rPr lang="nl-NL" smtClean="0"/>
              <a:t>22-8-2026</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3080441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56A3E4B-D685-443D-8B95-8B606BE603D9}" type="datetimeFigureOut">
              <a:rPr lang="nl-NL" smtClean="0"/>
              <a:t>22-8-2026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0345558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nl-NL"/>
              <a:t>Klik om stijl te bewerken</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nl-NL"/>
              <a:t>Klik op het pictogram als u een afbeelding wilt toevoegen</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nl-NL"/>
              <a:t>Klikken om de tekststijl van het model te bewerken</a:t>
            </a:r>
          </a:p>
        </p:txBody>
      </p:sp>
      <p:sp>
        <p:nvSpPr>
          <p:cNvPr id="5" name="Date Placeholder 4"/>
          <p:cNvSpPr>
            <a:spLocks noGrp="1"/>
          </p:cNvSpPr>
          <p:nvPr>
            <p:ph type="dt" sz="half" idx="10"/>
          </p:nvPr>
        </p:nvSpPr>
        <p:spPr/>
        <p:txBody>
          <a:bodyPr/>
          <a:lstStyle/>
          <a:p>
            <a:fld id="{456A3E4B-D685-443D-8B95-8B606BE603D9}" type="datetimeFigureOut">
              <a:rPr lang="nl-NL" smtClean="0"/>
              <a:t>22-8-2026</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4452711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l-NL"/>
              <a:t>Klik om stijl te bewerken</a:t>
            </a:r>
            <a:endParaRPr lang="en-US" dirty="0"/>
          </a:p>
        </p:txBody>
      </p:sp>
      <p:sp>
        <p:nvSpPr>
          <p:cNvPr id="3" name="Vertical Text Placeholder 2"/>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460437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nl-NL"/>
              <a:t>Klik om stijl te bewerken</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10"/>
          </p:nvPr>
        </p:nvSpPr>
        <p:spPr/>
        <p:txBody>
          <a:bodyPr/>
          <a:lstStyle/>
          <a:p>
            <a:fld id="{456A3E4B-D685-443D-8B95-8B606BE603D9}" type="datetimeFigureOut">
              <a:rPr lang="nl-NL" smtClean="0"/>
              <a:t>22-8-2026</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586BF102-41F3-449E-B88F-4D7450E0D761}" type="slidenum">
              <a:rPr lang="nl-NL" smtClean="0"/>
              <a:t>‹nr.›</a:t>
            </a:fld>
            <a:endParaRPr lang="nl-NL"/>
          </a:p>
        </p:txBody>
      </p:sp>
    </p:spTree>
    <p:extLst>
      <p:ext uri="{BB962C8B-B14F-4D97-AF65-F5344CB8AC3E}">
        <p14:creationId xmlns:p14="http://schemas.microsoft.com/office/powerpoint/2010/main" val="16077732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nl-NL"/>
              <a:t>Klik om stijl te bewerken</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456A3E4B-D685-443D-8B95-8B606BE603D9}" type="datetimeFigureOut">
              <a:rPr lang="nl-NL" smtClean="0"/>
              <a:t>22-8-2026</a:t>
            </a:fld>
            <a:endParaRPr lang="nl-NL"/>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586BF102-41F3-449E-B88F-4D7450E0D761}" type="slidenum">
              <a:rPr lang="nl-NL" smtClean="0"/>
              <a:t>‹nr.›</a:t>
            </a:fld>
            <a:endParaRPr lang="nl-NL"/>
          </a:p>
        </p:txBody>
      </p:sp>
    </p:spTree>
    <p:extLst>
      <p:ext uri="{BB962C8B-B14F-4D97-AF65-F5344CB8AC3E}">
        <p14:creationId xmlns:p14="http://schemas.microsoft.com/office/powerpoint/2010/main" val="183272693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1">
            <a:extLst>
              <a:ext uri="{FF2B5EF4-FFF2-40B4-BE49-F238E27FC236}">
                <a16:creationId xmlns:a16="http://schemas.microsoft.com/office/drawing/2014/main" id="{5135C556-4CE2-F754-5B5C-9B7C964411F8}"/>
              </a:ext>
            </a:extLst>
          </p:cNvPr>
          <p:cNvSpPr txBox="1">
            <a:spLocks/>
          </p:cNvSpPr>
          <p:nvPr/>
        </p:nvSpPr>
        <p:spPr>
          <a:xfrm>
            <a:off x="518635" y="1186222"/>
            <a:ext cx="5389775" cy="896555"/>
          </a:xfrm>
          <a:prstGeom prst="rect">
            <a:avLst/>
          </a:prstGeom>
        </p:spPr>
        <p:txBody>
          <a:bodyPr vert="horz" lIns="91440" tIns="45720" rIns="91440" bIns="45720" rtlCol="0" anchor="b">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lnSpc>
                <a:spcPct val="100000"/>
              </a:lnSpc>
            </a:pPr>
            <a:br>
              <a:rPr lang="nl-NL" sz="3200" b="1" dirty="0">
                <a:solidFill>
                  <a:srgbClr val="00582C"/>
                </a:solidFill>
                <a:latin typeface="Aptos" panose="020B0004020202020204" pitchFamily="34" charset="0"/>
              </a:rPr>
            </a:br>
            <a:br>
              <a:rPr lang="nl-NL" sz="3200" dirty="0">
                <a:solidFill>
                  <a:srgbClr val="00582C"/>
                </a:solidFill>
                <a:latin typeface="Aptos" panose="020B0004020202020204" pitchFamily="34" charset="0"/>
              </a:rPr>
            </a:br>
            <a:r>
              <a:rPr lang="nl-NL" sz="3200" b="1" dirty="0">
                <a:solidFill>
                  <a:srgbClr val="00582C"/>
                </a:solidFill>
                <a:latin typeface="Aptos" panose="020B0004020202020204" pitchFamily="34" charset="0"/>
              </a:rPr>
              <a:t>BESPREEKKAART #6</a:t>
            </a:r>
          </a:p>
        </p:txBody>
      </p:sp>
      <p:cxnSp>
        <p:nvCxnSpPr>
          <p:cNvPr id="9" name="Rechte verbindingslijn 8">
            <a:extLst>
              <a:ext uri="{FF2B5EF4-FFF2-40B4-BE49-F238E27FC236}">
                <a16:creationId xmlns:a16="http://schemas.microsoft.com/office/drawing/2014/main" id="{F8FAAA90-5864-FA45-33B3-50DECB77DF6A}"/>
              </a:ext>
            </a:extLst>
          </p:cNvPr>
          <p:cNvCxnSpPr>
            <a:cxnSpLocks/>
          </p:cNvCxnSpPr>
          <p:nvPr/>
        </p:nvCxnSpPr>
        <p:spPr>
          <a:xfrm>
            <a:off x="638049" y="3269112"/>
            <a:ext cx="0" cy="896066"/>
          </a:xfrm>
          <a:prstGeom prst="line">
            <a:avLst/>
          </a:prstGeom>
          <a:ln w="19050">
            <a:solidFill>
              <a:schemeClr val="accent6">
                <a:lumMod val="50000"/>
              </a:schemeClr>
            </a:solidFill>
          </a:ln>
          <a:effectLst/>
        </p:spPr>
        <p:style>
          <a:lnRef idx="2">
            <a:schemeClr val="accent1"/>
          </a:lnRef>
          <a:fillRef idx="0">
            <a:schemeClr val="accent1"/>
          </a:fillRef>
          <a:effectRef idx="1">
            <a:schemeClr val="accent1"/>
          </a:effectRef>
          <a:fontRef idx="minor">
            <a:schemeClr val="tx1"/>
          </a:fontRef>
        </p:style>
      </p:cxnSp>
      <p:sp>
        <p:nvSpPr>
          <p:cNvPr id="14" name="Rechthoek: afgeronde hoeken 13">
            <a:extLst>
              <a:ext uri="{FF2B5EF4-FFF2-40B4-BE49-F238E27FC236}">
                <a16:creationId xmlns:a16="http://schemas.microsoft.com/office/drawing/2014/main" id="{B871B6CB-3B98-EA44-4FA7-11D4188C6FCD}"/>
              </a:ext>
            </a:extLst>
          </p:cNvPr>
          <p:cNvSpPr/>
          <p:nvPr/>
        </p:nvSpPr>
        <p:spPr>
          <a:xfrm>
            <a:off x="377162" y="2146681"/>
            <a:ext cx="6127084" cy="1528287"/>
          </a:xfrm>
          <a:prstGeom prst="roundRect">
            <a:avLst>
              <a:gd name="adj" fmla="val 7563"/>
            </a:avLst>
          </a:prstGeom>
          <a:solidFill>
            <a:srgbClr val="F4F4F4"/>
          </a:solidFill>
          <a:ln w="19050">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Aptos" panose="020B0004020202020204" pitchFamily="34" charset="0"/>
            </a:endParaRPr>
          </a:p>
        </p:txBody>
      </p:sp>
      <p:sp>
        <p:nvSpPr>
          <p:cNvPr id="26" name="Tekstvak 25">
            <a:extLst>
              <a:ext uri="{FF2B5EF4-FFF2-40B4-BE49-F238E27FC236}">
                <a16:creationId xmlns:a16="http://schemas.microsoft.com/office/drawing/2014/main" id="{D5AC62F0-FA49-6069-C2EC-CE0E5BF4297A}"/>
              </a:ext>
            </a:extLst>
          </p:cNvPr>
          <p:cNvSpPr txBox="1"/>
          <p:nvPr/>
        </p:nvSpPr>
        <p:spPr>
          <a:xfrm>
            <a:off x="475488" y="1938093"/>
            <a:ext cx="213520" cy="246221"/>
          </a:xfrm>
          <a:prstGeom prst="rect">
            <a:avLst/>
          </a:prstGeom>
          <a:noFill/>
        </p:spPr>
        <p:txBody>
          <a:bodyPr wrap="none" rtlCol="0">
            <a:spAutoFit/>
          </a:bodyPr>
          <a:lstStyle/>
          <a:p>
            <a:r>
              <a:rPr lang="nl-NL" sz="1000" dirty="0">
                <a:latin typeface="Aptos" panose="020B0004020202020204" pitchFamily="34" charset="0"/>
              </a:rPr>
              <a:t> </a:t>
            </a:r>
          </a:p>
        </p:txBody>
      </p:sp>
      <p:sp>
        <p:nvSpPr>
          <p:cNvPr id="20" name="Tekstvak 19">
            <a:extLst>
              <a:ext uri="{FF2B5EF4-FFF2-40B4-BE49-F238E27FC236}">
                <a16:creationId xmlns:a16="http://schemas.microsoft.com/office/drawing/2014/main" id="{E8577413-0171-1240-375D-87B5A6E0721E}"/>
              </a:ext>
            </a:extLst>
          </p:cNvPr>
          <p:cNvSpPr txBox="1"/>
          <p:nvPr/>
        </p:nvSpPr>
        <p:spPr>
          <a:xfrm>
            <a:off x="565753" y="2271642"/>
            <a:ext cx="5744463" cy="984885"/>
          </a:xfrm>
          <a:prstGeom prst="rect">
            <a:avLst/>
          </a:prstGeom>
          <a:noFill/>
        </p:spPr>
        <p:txBody>
          <a:bodyPr wrap="square" rtlCol="0">
            <a:spAutoFit/>
          </a:bodyPr>
          <a:lstStyle/>
          <a:p>
            <a:r>
              <a:rPr lang="nl-NL" b="1" dirty="0">
                <a:solidFill>
                  <a:srgbClr val="00582C"/>
                </a:solidFill>
                <a:latin typeface="Aptos" panose="020B0004020202020204" pitchFamily="34" charset="0"/>
              </a:rPr>
              <a:t>Casusbespreking</a:t>
            </a:r>
            <a:br>
              <a:rPr lang="nl-NL" sz="800" b="1" dirty="0">
                <a:solidFill>
                  <a:srgbClr val="00582C"/>
                </a:solidFill>
                <a:latin typeface="Aptos" panose="020B0004020202020204" pitchFamily="34" charset="0"/>
              </a:rPr>
            </a:br>
            <a:endParaRPr lang="nl-NL" sz="800" b="1" dirty="0">
              <a:solidFill>
                <a:srgbClr val="00582C"/>
              </a:solidFill>
              <a:latin typeface="Aptos" panose="020B0004020202020204" pitchFamily="34" charset="0"/>
            </a:endParaRPr>
          </a:p>
          <a:p>
            <a:r>
              <a:rPr lang="nl-NL" sz="1600" dirty="0">
                <a:latin typeface="Aptos" panose="020B0004020202020204" pitchFamily="34" charset="0"/>
              </a:rPr>
              <a:t>Tijd om jullie kennis op de proef te stellen. Wat ging er goed en wat ging er niet goed in onderstaande casus?</a:t>
            </a:r>
          </a:p>
        </p:txBody>
      </p:sp>
      <p:sp>
        <p:nvSpPr>
          <p:cNvPr id="60" name="Tekstvak 59">
            <a:extLst>
              <a:ext uri="{FF2B5EF4-FFF2-40B4-BE49-F238E27FC236}">
                <a16:creationId xmlns:a16="http://schemas.microsoft.com/office/drawing/2014/main" id="{1A0F277F-FDE7-A057-6434-181D4BFA8E46}"/>
              </a:ext>
            </a:extLst>
          </p:cNvPr>
          <p:cNvSpPr txBox="1"/>
          <p:nvPr/>
        </p:nvSpPr>
        <p:spPr>
          <a:xfrm>
            <a:off x="4048105" y="187692"/>
            <a:ext cx="2422202" cy="830997"/>
          </a:xfrm>
          <a:prstGeom prst="rect">
            <a:avLst/>
          </a:prstGeom>
          <a:noFill/>
        </p:spPr>
        <p:txBody>
          <a:bodyPr wrap="none" rtlCol="0">
            <a:spAutoFit/>
          </a:bodyPr>
          <a:lstStyle/>
          <a:p>
            <a:br>
              <a:rPr lang="nl-NL" sz="1600" dirty="0">
                <a:latin typeface="Aptos" panose="020B0004020202020204" pitchFamily="34" charset="0"/>
              </a:rPr>
            </a:br>
            <a:br>
              <a:rPr lang="nl-NL" sz="1600" dirty="0">
                <a:solidFill>
                  <a:srgbClr val="00582C"/>
                </a:solidFill>
                <a:latin typeface="Aptos" panose="020B0004020202020204" pitchFamily="34" charset="0"/>
              </a:rPr>
            </a:br>
            <a:r>
              <a:rPr lang="nl-NL" sz="1600" dirty="0">
                <a:solidFill>
                  <a:srgbClr val="00582C"/>
                </a:solidFill>
                <a:latin typeface="Aptos" panose="020B0004020202020204" pitchFamily="34" charset="0"/>
              </a:rPr>
              <a:t>Handschoenen in de zorg</a:t>
            </a:r>
          </a:p>
        </p:txBody>
      </p:sp>
      <p:pic>
        <p:nvPicPr>
          <p:cNvPr id="7" name="Afbeelding 6" descr="Afbeelding met Graphics, groen, creativiteit&#10;&#10;Door AI gegenereerde inhoud is mogelijk onjuist.">
            <a:extLst>
              <a:ext uri="{FF2B5EF4-FFF2-40B4-BE49-F238E27FC236}">
                <a16:creationId xmlns:a16="http://schemas.microsoft.com/office/drawing/2014/main" id="{1DD78952-CE00-FDC7-471C-7D6F4AF810CA}"/>
              </a:ext>
            </a:extLst>
          </p:cNvPr>
          <p:cNvPicPr>
            <a:picLocks noChangeAspect="1"/>
          </p:cNvPicPr>
          <p:nvPr/>
        </p:nvPicPr>
        <p:blipFill>
          <a:blip r:embed="rId2">
            <a:alphaModFix amt="5000"/>
            <a:extLst>
              <a:ext uri="{BEBA8EAE-BF5A-486C-A8C5-ECC9F3942E4B}">
                <a14:imgProps xmlns:a14="http://schemas.microsoft.com/office/drawing/2010/main">
                  <a14:imgLayer r:embed="rId3">
                    <a14:imgEffect>
                      <a14:backgroundRemoval t="1252" b="96245" l="4698" r="97315">
                        <a14:foregroundMark x1="80537" y1="7928" x2="80537" y2="7928"/>
                        <a14:foregroundMark x1="96141" y1="4451" x2="96141" y2="4451"/>
                        <a14:foregroundMark x1="97651" y1="1252" x2="97651" y2="1252"/>
                        <a14:foregroundMark x1="13087" y1="93880" x2="13087" y2="93880"/>
                        <a14:foregroundMark x1="4698" y1="96245" x2="4698" y2="96245"/>
                      </a14:backgroundRemoval>
                    </a14:imgEffect>
                  </a14:imgLayer>
                </a14:imgProps>
              </a:ext>
              <a:ext uri="{28A0092B-C50C-407E-A947-70E740481C1C}">
                <a14:useLocalDpi xmlns:a14="http://schemas.microsoft.com/office/drawing/2010/main" val="0"/>
              </a:ext>
            </a:extLst>
          </a:blip>
          <a:stretch>
            <a:fillRect/>
          </a:stretch>
        </p:blipFill>
        <p:spPr>
          <a:xfrm>
            <a:off x="3302433" y="6068194"/>
            <a:ext cx="3080893" cy="3716715"/>
          </a:xfrm>
          <a:prstGeom prst="rect">
            <a:avLst/>
          </a:prstGeom>
        </p:spPr>
      </p:pic>
      <p:sp>
        <p:nvSpPr>
          <p:cNvPr id="59" name="Tekstvak 58">
            <a:extLst>
              <a:ext uri="{FF2B5EF4-FFF2-40B4-BE49-F238E27FC236}">
                <a16:creationId xmlns:a16="http://schemas.microsoft.com/office/drawing/2014/main" id="{6F71AC0F-1D76-EF74-C719-80192890C112}"/>
              </a:ext>
            </a:extLst>
          </p:cNvPr>
          <p:cNvSpPr txBox="1"/>
          <p:nvPr/>
        </p:nvSpPr>
        <p:spPr>
          <a:xfrm>
            <a:off x="377162" y="9397166"/>
            <a:ext cx="5764720" cy="246221"/>
          </a:xfrm>
          <a:prstGeom prst="rect">
            <a:avLst/>
          </a:prstGeom>
          <a:noFill/>
        </p:spPr>
        <p:txBody>
          <a:bodyPr wrap="none" rtlCol="0">
            <a:spAutoFit/>
          </a:bodyPr>
          <a:lstStyle/>
          <a:p>
            <a:r>
              <a:rPr lang="nl-NL" sz="1000" dirty="0">
                <a:solidFill>
                  <a:srgbClr val="00582C"/>
                </a:solidFill>
                <a:latin typeface="Aptos" panose="020B0004020202020204" pitchFamily="34" charset="0"/>
              </a:rPr>
              <a:t>GreenTeam Infectiepreventie Toolkit Handschoenen                                           </a:t>
            </a:r>
            <a:r>
              <a:rPr lang="nl-NL" sz="1000" dirty="0">
                <a:solidFill>
                  <a:schemeClr val="bg1">
                    <a:lumMod val="75000"/>
                  </a:schemeClr>
                </a:solidFill>
                <a:latin typeface="Aptos" panose="020B0004020202020204" pitchFamily="34" charset="0"/>
              </a:rPr>
              <a:t>©2026 InfectionPreventionist</a:t>
            </a:r>
          </a:p>
        </p:txBody>
      </p:sp>
      <p:sp>
        <p:nvSpPr>
          <p:cNvPr id="78" name="Rechthoek: afgeronde hoeken 77">
            <a:extLst>
              <a:ext uri="{FF2B5EF4-FFF2-40B4-BE49-F238E27FC236}">
                <a16:creationId xmlns:a16="http://schemas.microsoft.com/office/drawing/2014/main" id="{85111109-437E-3D18-C5AC-350EC876637F}"/>
              </a:ext>
            </a:extLst>
          </p:cNvPr>
          <p:cNvSpPr/>
          <p:nvPr/>
        </p:nvSpPr>
        <p:spPr>
          <a:xfrm>
            <a:off x="365457" y="3913094"/>
            <a:ext cx="6127084" cy="5492167"/>
          </a:xfrm>
          <a:prstGeom prst="roundRect">
            <a:avLst>
              <a:gd name="adj" fmla="val 2141"/>
            </a:avLst>
          </a:prstGeom>
          <a:solidFill>
            <a:srgbClr val="F4F4F4"/>
          </a:solidFill>
          <a:ln w="19050">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p>
        </p:txBody>
      </p:sp>
      <p:sp>
        <p:nvSpPr>
          <p:cNvPr id="3" name="Tekstvak 2">
            <a:extLst>
              <a:ext uri="{FF2B5EF4-FFF2-40B4-BE49-F238E27FC236}">
                <a16:creationId xmlns:a16="http://schemas.microsoft.com/office/drawing/2014/main" id="{999756D1-35BC-F7A7-4919-A806717DB9CE}"/>
              </a:ext>
            </a:extLst>
          </p:cNvPr>
          <p:cNvSpPr txBox="1"/>
          <p:nvPr/>
        </p:nvSpPr>
        <p:spPr>
          <a:xfrm>
            <a:off x="565753" y="4083035"/>
            <a:ext cx="5654198" cy="4031873"/>
          </a:xfrm>
          <a:prstGeom prst="rect">
            <a:avLst/>
          </a:prstGeom>
          <a:noFill/>
        </p:spPr>
        <p:txBody>
          <a:bodyPr wrap="square" rtlCol="0">
            <a:spAutoFit/>
          </a:bodyPr>
          <a:lstStyle/>
          <a:p>
            <a:r>
              <a:rPr lang="nl-NL" sz="1600" dirty="0">
                <a:latin typeface="Aptos" panose="020B0004020202020204" pitchFamily="34" charset="0"/>
              </a:rPr>
              <a:t>Als laatste op het programma staat een 36-jarige patiënte die woonachtig is in een asielzoekerscentrum. Zij is vier maanden geleden ook in het ziekenhuis geweest en had toen drie negatieve MRSA/BRMO kweken (keel, neus, rectum). </a:t>
            </a:r>
            <a:br>
              <a:rPr lang="nl-NL" sz="1600" dirty="0">
                <a:latin typeface="Aptos" panose="020B0004020202020204" pitchFamily="34" charset="0"/>
              </a:rPr>
            </a:br>
            <a:br>
              <a:rPr lang="nl-NL" sz="1600" dirty="0">
                <a:latin typeface="Aptos" panose="020B0004020202020204" pitchFamily="34" charset="0"/>
              </a:rPr>
            </a:br>
            <a:r>
              <a:rPr lang="nl-NL" sz="1600" dirty="0">
                <a:latin typeface="Aptos" panose="020B0004020202020204" pitchFamily="34" charset="0"/>
              </a:rPr>
              <a:t>In het EPD zie je dat zij een isolatielabel heeft: MRSA/BRMO verdacht. </a:t>
            </a:r>
            <a:br>
              <a:rPr lang="nl-NL" sz="1600" dirty="0">
                <a:latin typeface="Aptos" panose="020B0004020202020204" pitchFamily="34" charset="0"/>
              </a:rPr>
            </a:br>
            <a:br>
              <a:rPr lang="nl-NL" sz="1600" dirty="0">
                <a:latin typeface="Aptos" panose="020B0004020202020204" pitchFamily="34" charset="0"/>
              </a:rPr>
            </a:br>
            <a:r>
              <a:rPr lang="nl-NL" sz="1600" dirty="0">
                <a:latin typeface="Aptos" panose="020B0004020202020204" pitchFamily="34" charset="0"/>
              </a:rPr>
              <a:t>Patiënte komt voor een invasieve handeling. Tijdens de handeling draag je een schort met lange mouwen en handschoenen. </a:t>
            </a:r>
          </a:p>
          <a:p>
            <a:r>
              <a:rPr lang="nl-NL" sz="1600" dirty="0">
                <a:latin typeface="Aptos" panose="020B0004020202020204" pitchFamily="34" charset="0"/>
              </a:rPr>
              <a:t>Tijdens de handeling beschadigt een handschoen waardoor er een klein scheurtje in zit. Je trekt je handschoenen uit en trekt een nieuw paar aan. </a:t>
            </a:r>
          </a:p>
          <a:p>
            <a:r>
              <a:rPr lang="nl-NL" sz="1600" dirty="0">
                <a:latin typeface="Aptos" panose="020B0004020202020204" pitchFamily="34" charset="0"/>
              </a:rPr>
              <a:t>Na de behandeling trek je de handschoenen en het schort uit, desinfecteer je je handen en verlaat de kamer.</a:t>
            </a:r>
          </a:p>
        </p:txBody>
      </p:sp>
      <p:pic>
        <p:nvPicPr>
          <p:cNvPr id="6" name="Afbeelding 5">
            <a:extLst>
              <a:ext uri="{FF2B5EF4-FFF2-40B4-BE49-F238E27FC236}">
                <a16:creationId xmlns:a16="http://schemas.microsoft.com/office/drawing/2014/main" id="{815A069A-7654-3635-24A2-F3842B1F9174}"/>
              </a:ext>
            </a:extLst>
          </p:cNvPr>
          <p:cNvPicPr>
            <a:picLocks noChangeAspect="1"/>
          </p:cNvPicPr>
          <p:nvPr/>
        </p:nvPicPr>
        <p:blipFill>
          <a:blip r:embed="rId4">
            <a:grayscl/>
            <a:extLst>
              <a:ext uri="{28A0092B-C50C-407E-A947-70E740481C1C}">
                <a14:useLocalDpi xmlns:a14="http://schemas.microsoft.com/office/drawing/2010/main" val="0"/>
              </a:ext>
            </a:extLst>
          </a:blip>
          <a:stretch>
            <a:fillRect/>
          </a:stretch>
        </p:blipFill>
        <p:spPr>
          <a:xfrm>
            <a:off x="4359058" y="7967040"/>
            <a:ext cx="2145188" cy="1430126"/>
          </a:xfrm>
          <a:prstGeom prst="rect">
            <a:avLst/>
          </a:prstGeom>
        </p:spPr>
      </p:pic>
      <p:pic>
        <p:nvPicPr>
          <p:cNvPr id="8" name="Afbeelding 7" descr="Afbeelding met tekst, logo, Lettertype, Graphics&#10;&#10;Door AI gegenereerde inhoud is mogelijk onjuist.">
            <a:extLst>
              <a:ext uri="{FF2B5EF4-FFF2-40B4-BE49-F238E27FC236}">
                <a16:creationId xmlns:a16="http://schemas.microsoft.com/office/drawing/2014/main" id="{7AFE8C75-2FA0-3434-10BA-FAFDCA7341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62354" y="62274"/>
            <a:ext cx="2647542" cy="1181347"/>
          </a:xfrm>
          <a:prstGeom prst="rect">
            <a:avLst/>
          </a:prstGeom>
        </p:spPr>
      </p:pic>
    </p:spTree>
    <p:extLst>
      <p:ext uri="{BB962C8B-B14F-4D97-AF65-F5344CB8AC3E}">
        <p14:creationId xmlns:p14="http://schemas.microsoft.com/office/powerpoint/2010/main" val="40590394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kstvak 7">
            <a:extLst>
              <a:ext uri="{FF2B5EF4-FFF2-40B4-BE49-F238E27FC236}">
                <a16:creationId xmlns:a16="http://schemas.microsoft.com/office/drawing/2014/main" id="{5AF01AD0-1180-C0D7-9D5C-5BEBD4C43B4F}"/>
              </a:ext>
            </a:extLst>
          </p:cNvPr>
          <p:cNvSpPr txBox="1"/>
          <p:nvPr/>
        </p:nvSpPr>
        <p:spPr>
          <a:xfrm>
            <a:off x="377162" y="9397166"/>
            <a:ext cx="5764720" cy="246221"/>
          </a:xfrm>
          <a:prstGeom prst="rect">
            <a:avLst/>
          </a:prstGeom>
          <a:noFill/>
        </p:spPr>
        <p:txBody>
          <a:bodyPr wrap="none" rtlCol="0">
            <a:spAutoFit/>
          </a:bodyPr>
          <a:lstStyle/>
          <a:p>
            <a:r>
              <a:rPr lang="nl-NL" sz="1000" dirty="0">
                <a:solidFill>
                  <a:srgbClr val="00582C"/>
                </a:solidFill>
                <a:latin typeface="Aptos" panose="020B0004020202020204" pitchFamily="34" charset="0"/>
              </a:rPr>
              <a:t>GreenTeam Infectiepreventie Toolkit Handschoenen                                           </a:t>
            </a:r>
            <a:r>
              <a:rPr lang="nl-NL" sz="1000" dirty="0">
                <a:solidFill>
                  <a:schemeClr val="bg1">
                    <a:lumMod val="75000"/>
                  </a:schemeClr>
                </a:solidFill>
                <a:latin typeface="Aptos" panose="020B0004020202020204" pitchFamily="34" charset="0"/>
              </a:rPr>
              <a:t>©2026 InfectionPreventionist</a:t>
            </a:r>
          </a:p>
        </p:txBody>
      </p:sp>
      <p:pic>
        <p:nvPicPr>
          <p:cNvPr id="11" name="Afbeelding 10" descr="Afbeelding met Graphics, groen, creativiteit&#10;&#10;Door AI gegenereerde inhoud is mogelijk onjuist.">
            <a:extLst>
              <a:ext uri="{FF2B5EF4-FFF2-40B4-BE49-F238E27FC236}">
                <a16:creationId xmlns:a16="http://schemas.microsoft.com/office/drawing/2014/main" id="{F22E1D5A-BD2F-677F-FFCE-F63DEA7047DB}"/>
              </a:ext>
            </a:extLst>
          </p:cNvPr>
          <p:cNvPicPr>
            <a:picLocks noChangeAspect="1"/>
          </p:cNvPicPr>
          <p:nvPr/>
        </p:nvPicPr>
        <p:blipFill>
          <a:blip r:embed="rId2">
            <a:alphaModFix amt="5000"/>
            <a:extLst>
              <a:ext uri="{BEBA8EAE-BF5A-486C-A8C5-ECC9F3942E4B}">
                <a14:imgProps xmlns:a14="http://schemas.microsoft.com/office/drawing/2010/main">
                  <a14:imgLayer r:embed="rId3">
                    <a14:imgEffect>
                      <a14:backgroundRemoval t="1252" b="96245" l="4698" r="97315">
                        <a14:foregroundMark x1="80537" y1="7928" x2="80537" y2="7928"/>
                        <a14:foregroundMark x1="96141" y1="4451" x2="96141" y2="4451"/>
                        <a14:foregroundMark x1="97651" y1="1252" x2="97651" y2="1252"/>
                        <a14:foregroundMark x1="13087" y1="93880" x2="13087" y2="93880"/>
                        <a14:foregroundMark x1="4698" y1="96245" x2="4698" y2="96245"/>
                      </a14:backgroundRemoval>
                    </a14:imgEffect>
                  </a14:imgLayer>
                </a14:imgProps>
              </a:ext>
              <a:ext uri="{28A0092B-C50C-407E-A947-70E740481C1C}">
                <a14:useLocalDpi xmlns:a14="http://schemas.microsoft.com/office/drawing/2010/main" val="0"/>
              </a:ext>
            </a:extLst>
          </a:blip>
          <a:stretch>
            <a:fillRect/>
          </a:stretch>
        </p:blipFill>
        <p:spPr>
          <a:xfrm>
            <a:off x="3302433" y="6068194"/>
            <a:ext cx="3080893" cy="3716715"/>
          </a:xfrm>
          <a:prstGeom prst="rect">
            <a:avLst/>
          </a:prstGeom>
        </p:spPr>
      </p:pic>
      <p:sp>
        <p:nvSpPr>
          <p:cNvPr id="12" name="Tekstvak 11">
            <a:extLst>
              <a:ext uri="{FF2B5EF4-FFF2-40B4-BE49-F238E27FC236}">
                <a16:creationId xmlns:a16="http://schemas.microsoft.com/office/drawing/2014/main" id="{AA9F8DB8-B3F7-BD36-732B-871B8502638A}"/>
              </a:ext>
            </a:extLst>
          </p:cNvPr>
          <p:cNvSpPr txBox="1"/>
          <p:nvPr/>
        </p:nvSpPr>
        <p:spPr>
          <a:xfrm>
            <a:off x="377162" y="9397166"/>
            <a:ext cx="5764720" cy="246221"/>
          </a:xfrm>
          <a:prstGeom prst="rect">
            <a:avLst/>
          </a:prstGeom>
          <a:noFill/>
        </p:spPr>
        <p:txBody>
          <a:bodyPr wrap="none" rtlCol="0">
            <a:spAutoFit/>
          </a:bodyPr>
          <a:lstStyle/>
          <a:p>
            <a:r>
              <a:rPr lang="nl-NL" sz="1000" dirty="0">
                <a:solidFill>
                  <a:srgbClr val="00582C"/>
                </a:solidFill>
                <a:latin typeface="Aptos" panose="020B0004020202020204" pitchFamily="34" charset="0"/>
              </a:rPr>
              <a:t>GreenTeam Infectiepreventie Toolkit Handschoenen                                           </a:t>
            </a:r>
            <a:r>
              <a:rPr lang="nl-NL" sz="1000" dirty="0">
                <a:solidFill>
                  <a:schemeClr val="bg1">
                    <a:lumMod val="75000"/>
                  </a:schemeClr>
                </a:solidFill>
                <a:latin typeface="Aptos" panose="020B0004020202020204" pitchFamily="34" charset="0"/>
              </a:rPr>
              <a:t>©2026 InfectionPreventionist</a:t>
            </a:r>
          </a:p>
        </p:txBody>
      </p:sp>
      <p:sp>
        <p:nvSpPr>
          <p:cNvPr id="3" name="Rechthoek: afgeronde hoeken 2">
            <a:extLst>
              <a:ext uri="{FF2B5EF4-FFF2-40B4-BE49-F238E27FC236}">
                <a16:creationId xmlns:a16="http://schemas.microsoft.com/office/drawing/2014/main" id="{7D6706BF-12F5-F8E5-1A87-B855FCB25FC6}"/>
              </a:ext>
            </a:extLst>
          </p:cNvPr>
          <p:cNvSpPr/>
          <p:nvPr/>
        </p:nvSpPr>
        <p:spPr>
          <a:xfrm>
            <a:off x="377162" y="1816275"/>
            <a:ext cx="6127084" cy="7580892"/>
          </a:xfrm>
          <a:prstGeom prst="roundRect">
            <a:avLst>
              <a:gd name="adj" fmla="val 2657"/>
            </a:avLst>
          </a:prstGeom>
          <a:solidFill>
            <a:schemeClr val="bg1"/>
          </a:solidFill>
          <a:ln w="19050">
            <a:solidFill>
              <a:schemeClr val="accent6">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l-NL" dirty="0">
              <a:latin typeface="Aptos" panose="020B0004020202020204" pitchFamily="34" charset="0"/>
            </a:endParaRPr>
          </a:p>
        </p:txBody>
      </p:sp>
      <p:sp>
        <p:nvSpPr>
          <p:cNvPr id="5" name="Tekstvak 4">
            <a:extLst>
              <a:ext uri="{FF2B5EF4-FFF2-40B4-BE49-F238E27FC236}">
                <a16:creationId xmlns:a16="http://schemas.microsoft.com/office/drawing/2014/main" id="{915CE151-D490-F0D6-9998-8B1F886F1598}"/>
              </a:ext>
            </a:extLst>
          </p:cNvPr>
          <p:cNvSpPr txBox="1"/>
          <p:nvPr/>
        </p:nvSpPr>
        <p:spPr>
          <a:xfrm>
            <a:off x="555527" y="2025918"/>
            <a:ext cx="5827799" cy="5324535"/>
          </a:xfrm>
          <a:prstGeom prst="rect">
            <a:avLst/>
          </a:prstGeom>
          <a:noFill/>
        </p:spPr>
        <p:txBody>
          <a:bodyPr wrap="square" rtlCol="0">
            <a:spAutoFit/>
          </a:bodyPr>
          <a:lstStyle/>
          <a:p>
            <a:r>
              <a:rPr lang="nl-NL" b="1" dirty="0"/>
              <a:t>Antwoord</a:t>
            </a:r>
            <a:br>
              <a:rPr lang="nl-NL" dirty="0"/>
            </a:br>
            <a:r>
              <a:rPr lang="nl-NL" dirty="0"/>
              <a:t>Wat ging er goed:</a:t>
            </a:r>
          </a:p>
          <a:p>
            <a:pPr marL="285750" indent="-285750">
              <a:buFont typeface="Arial" panose="020B0604020202020204" pitchFamily="34" charset="0"/>
              <a:buChar char="•"/>
            </a:pPr>
            <a:r>
              <a:rPr lang="nl-NL" sz="1600" dirty="0"/>
              <a:t>er wordt een schort en handschoenen gedragen bij een invasieve handeling</a:t>
            </a:r>
          </a:p>
          <a:p>
            <a:pPr marL="285750" indent="-285750">
              <a:buFont typeface="Arial" panose="020B0604020202020204" pitchFamily="34" charset="0"/>
              <a:buChar char="•"/>
            </a:pPr>
            <a:r>
              <a:rPr lang="nl-NL" sz="1600" dirty="0"/>
              <a:t>er worden nieuwe handschoenen aangetrokken wanneer de handschoenen beschadigd zijn</a:t>
            </a:r>
          </a:p>
          <a:p>
            <a:pPr marL="285750" indent="-285750">
              <a:buFont typeface="Arial" panose="020B0604020202020204" pitchFamily="34" charset="0"/>
              <a:buChar char="•"/>
            </a:pPr>
            <a:r>
              <a:rPr lang="nl-NL" sz="1600" dirty="0"/>
              <a:t>voor het verlaten van de kamer worden de persoonlijke beschermingsmiddelen uitgetrokken (schort en handschoenen)</a:t>
            </a:r>
          </a:p>
          <a:p>
            <a:pPr marL="285750" indent="-285750">
              <a:buFont typeface="Arial" panose="020B0604020202020204" pitchFamily="34" charset="0"/>
              <a:buChar char="•"/>
            </a:pPr>
            <a:r>
              <a:rPr lang="nl-NL" sz="1600" dirty="0"/>
              <a:t>na het verlaten van de patiëntomgeving wordt handdesinfectie toegepast</a:t>
            </a:r>
          </a:p>
          <a:p>
            <a:pPr marL="285750" indent="-285750">
              <a:buFont typeface="Arial" panose="020B0604020202020204" pitchFamily="34" charset="0"/>
              <a:buChar char="•"/>
            </a:pPr>
            <a:endParaRPr lang="nl-NL" sz="1400" dirty="0"/>
          </a:p>
          <a:p>
            <a:r>
              <a:rPr lang="nl-NL" dirty="0"/>
              <a:t>Wat ging er niet goed?</a:t>
            </a:r>
          </a:p>
          <a:p>
            <a:pPr marL="285750" indent="-285750">
              <a:buFont typeface="Arial" panose="020B0604020202020204" pitchFamily="34" charset="0"/>
              <a:buChar char="•"/>
            </a:pPr>
            <a:r>
              <a:rPr lang="nl-NL" sz="1600" dirty="0"/>
              <a:t>er is geen mondneusmasker opgedaan tijdens de invasieve handeling. Dit is wel onderdeel van de isolatievorm bij verdenking MRSA/BRMO in combinatie met een invasieve handeling</a:t>
            </a:r>
          </a:p>
          <a:p>
            <a:pPr marL="285750" indent="-285750">
              <a:buFont typeface="Arial" panose="020B0604020202020204" pitchFamily="34" charset="0"/>
              <a:buChar char="•"/>
            </a:pPr>
            <a:r>
              <a:rPr lang="nl-NL" sz="1600" dirty="0"/>
              <a:t>na het uittrekken van de handschoenen en vóór het aantrekken van nieuwe handschoenen is er geen handdesinfectie toegepast. Dit moet wel, je wil voorkomen dat je met vuile handen schone handschoenen aantrekt en tijdens het aantrekken de </a:t>
            </a:r>
            <a:r>
              <a:rPr lang="nl-NL" sz="1600"/>
              <a:t>handschoenen besmet</a:t>
            </a:r>
            <a:endParaRPr lang="nl-NL" sz="1600" dirty="0"/>
          </a:p>
        </p:txBody>
      </p:sp>
      <p:pic>
        <p:nvPicPr>
          <p:cNvPr id="6" name="Afbeelding 5" descr="Afbeelding met tekst, logo, Lettertype, Graphics&#10;&#10;Door AI gegenereerde inhoud is mogelijk onjuist.">
            <a:extLst>
              <a:ext uri="{FF2B5EF4-FFF2-40B4-BE49-F238E27FC236}">
                <a16:creationId xmlns:a16="http://schemas.microsoft.com/office/drawing/2014/main" id="{FAF09814-D5F3-AB91-847D-055AAA9F44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2354" y="62274"/>
            <a:ext cx="2647542" cy="1181347"/>
          </a:xfrm>
          <a:prstGeom prst="rect">
            <a:avLst/>
          </a:prstGeom>
        </p:spPr>
      </p:pic>
    </p:spTree>
    <p:extLst>
      <p:ext uri="{BB962C8B-B14F-4D97-AF65-F5344CB8AC3E}">
        <p14:creationId xmlns:p14="http://schemas.microsoft.com/office/powerpoint/2010/main" val="2827177749"/>
      </p:ext>
    </p:extLst>
  </p:cSld>
  <p:clrMapOvr>
    <a:masterClrMapping/>
  </p:clrMapOvr>
</p:sld>
</file>

<file path=ppt/theme/theme1.xml><?xml version="1.0" encoding="utf-8"?>
<a:theme xmlns:a="http://schemas.openxmlformats.org/drawingml/2006/main" name="Kantoorthema">
  <a:themeElements>
    <a:clrScheme name="Kantoorthema">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Kantoorthema">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thema">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253</TotalTime>
  <Words>316</Words>
  <Application>Microsoft Office PowerPoint</Application>
  <PresentationFormat>A4 (210 x 297 mm)</PresentationFormat>
  <Paragraphs>20</Paragraphs>
  <Slides>2</Slides>
  <Notes>0</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vt:i4>
      </vt:variant>
    </vt:vector>
  </HeadingPairs>
  <TitlesOfParts>
    <vt:vector size="7" baseType="lpstr">
      <vt:lpstr>Aptos</vt:lpstr>
      <vt:lpstr>Arial</vt:lpstr>
      <vt:lpstr>Calibri</vt:lpstr>
      <vt:lpstr>Calibri Light</vt:lpstr>
      <vt:lpstr>Kantoorthema</vt:lpstr>
      <vt:lpstr>PowerPoint-presentatie</vt:lpstr>
      <vt:lpstr>PowerPoint-presentatie</vt:lpstr>
    </vt:vector>
  </TitlesOfParts>
  <Company>Noordwest Ziekenhuisgroep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Aling, Anne-Marieke</dc:creator>
  <cp:lastModifiedBy>Anne-Marieke Aling</cp:lastModifiedBy>
  <cp:revision>29</cp:revision>
  <dcterms:created xsi:type="dcterms:W3CDTF">2023-05-16T13:58:24Z</dcterms:created>
  <dcterms:modified xsi:type="dcterms:W3CDTF">2026-08-22T12:01:09Z</dcterms:modified>
</cp:coreProperties>
</file>